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8" r:id="rId1"/>
    <p:sldMasterId id="2147483686" r:id="rId2"/>
    <p:sldMasterId id="2147483706" r:id="rId3"/>
    <p:sldMasterId id="2147483701" r:id="rId4"/>
  </p:sldMasterIdLst>
  <p:notesMasterIdLst>
    <p:notesMasterId r:id="rId37"/>
  </p:notesMasterIdLst>
  <p:handoutMasterIdLst>
    <p:handoutMasterId r:id="rId38"/>
  </p:handoutMasterIdLst>
  <p:sldIdLst>
    <p:sldId id="390" r:id="rId5"/>
    <p:sldId id="391" r:id="rId6"/>
    <p:sldId id="403" r:id="rId7"/>
    <p:sldId id="409" r:id="rId8"/>
    <p:sldId id="407" r:id="rId9"/>
    <p:sldId id="408" r:id="rId10"/>
    <p:sldId id="414" r:id="rId11"/>
    <p:sldId id="419" r:id="rId12"/>
    <p:sldId id="415" r:id="rId13"/>
    <p:sldId id="401" r:id="rId14"/>
    <p:sldId id="404" r:id="rId15"/>
    <p:sldId id="402" r:id="rId16"/>
    <p:sldId id="421" r:id="rId17"/>
    <p:sldId id="420" r:id="rId18"/>
    <p:sldId id="418" r:id="rId19"/>
    <p:sldId id="426" r:id="rId20"/>
    <p:sldId id="427" r:id="rId21"/>
    <p:sldId id="416" r:id="rId22"/>
    <p:sldId id="405" r:id="rId23"/>
    <p:sldId id="429" r:id="rId24"/>
    <p:sldId id="400" r:id="rId25"/>
    <p:sldId id="424" r:id="rId26"/>
    <p:sldId id="422" r:id="rId27"/>
    <p:sldId id="399" r:id="rId28"/>
    <p:sldId id="430" r:id="rId29"/>
    <p:sldId id="423" r:id="rId30"/>
    <p:sldId id="428" r:id="rId31"/>
    <p:sldId id="433" r:id="rId32"/>
    <p:sldId id="432" r:id="rId33"/>
    <p:sldId id="431" r:id="rId34"/>
    <p:sldId id="435" r:id="rId35"/>
    <p:sldId id="436" r:id="rId36"/>
  </p:sldIdLst>
  <p:sldSz cx="9144000" cy="6858000" type="screen4x3"/>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7D28"/>
    <a:srgbClr val="94A545"/>
    <a:srgbClr val="4799B5"/>
    <a:srgbClr val="000000"/>
    <a:srgbClr val="3C7E94"/>
    <a:srgbClr val="BA6324"/>
    <a:srgbClr val="788D36"/>
    <a:srgbClr val="878A8B"/>
    <a:srgbClr val="558BFF"/>
    <a:srgbClr val="2C55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7" autoAdjust="0"/>
    <p:restoredTop sz="88777" autoAdjust="0"/>
  </p:normalViewPr>
  <p:slideViewPr>
    <p:cSldViewPr snapToGrid="0" showGuides="1">
      <p:cViewPr>
        <p:scale>
          <a:sx n="89" d="100"/>
          <a:sy n="89" d="100"/>
        </p:scale>
        <p:origin x="-1350" y="3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5B4819-FDE6-4158-A021-25DE7756D5A3}" type="doc">
      <dgm:prSet loTypeId="urn:microsoft.com/office/officeart/2005/8/layout/radial5" loCatId="cycle" qsTypeId="urn:microsoft.com/office/officeart/2005/8/quickstyle/simple1" qsCatId="simple" csTypeId="urn:microsoft.com/office/officeart/2005/8/colors/colorful1" csCatId="colorful" phldr="1"/>
      <dgm:spPr/>
      <dgm:t>
        <a:bodyPr/>
        <a:lstStyle/>
        <a:p>
          <a:endParaRPr lang="en-US"/>
        </a:p>
      </dgm:t>
    </dgm:pt>
    <dgm:pt modelId="{FA4A8824-951F-44AD-BC96-179CB0892747}">
      <dgm:prSet phldrT="[Text]" custT="1"/>
      <dgm:spPr/>
      <dgm:t>
        <a:bodyPr/>
        <a:lstStyle/>
        <a:p>
          <a:r>
            <a:rPr lang="en-US" sz="3600" dirty="0" smtClean="0"/>
            <a:t>Household</a:t>
          </a:r>
          <a:endParaRPr lang="en-US" sz="3600" dirty="0"/>
        </a:p>
      </dgm:t>
    </dgm:pt>
    <dgm:pt modelId="{E1F49422-05AB-4D0C-9002-634F60EEE488}" type="parTrans" cxnId="{09B15BE5-812D-442B-B845-14F6387F4519}">
      <dgm:prSet/>
      <dgm:spPr/>
      <dgm:t>
        <a:bodyPr/>
        <a:lstStyle/>
        <a:p>
          <a:endParaRPr lang="en-US"/>
        </a:p>
      </dgm:t>
    </dgm:pt>
    <dgm:pt modelId="{90C3E504-4F2A-4D11-A093-79EE1A5A3D66}" type="sibTrans" cxnId="{09B15BE5-812D-442B-B845-14F6387F4519}">
      <dgm:prSet/>
      <dgm:spPr/>
      <dgm:t>
        <a:bodyPr/>
        <a:lstStyle/>
        <a:p>
          <a:endParaRPr lang="en-US"/>
        </a:p>
      </dgm:t>
    </dgm:pt>
    <dgm:pt modelId="{028C8638-0D59-48D1-9B8F-D7EBFEB8C028}">
      <dgm:prSet phldrT="[Text]" custT="1"/>
      <dgm:spPr/>
      <dgm:t>
        <a:bodyPr/>
        <a:lstStyle/>
        <a:p>
          <a:r>
            <a:rPr lang="en-US" sz="2800" b="0" dirty="0" smtClean="0"/>
            <a:t>Poor</a:t>
          </a:r>
          <a:endParaRPr lang="en-US" sz="2800" b="0" dirty="0"/>
        </a:p>
      </dgm:t>
    </dgm:pt>
    <dgm:pt modelId="{08DA11E5-290D-4E49-9651-2C78D9763A04}" type="parTrans" cxnId="{0D75D6E0-7D6B-41A9-BC20-B00831E385E7}">
      <dgm:prSet custT="1"/>
      <dgm:spPr/>
      <dgm:t>
        <a:bodyPr/>
        <a:lstStyle/>
        <a:p>
          <a:endParaRPr lang="en-US" sz="2000"/>
        </a:p>
      </dgm:t>
    </dgm:pt>
    <dgm:pt modelId="{56BB6AAA-EF8B-4AA4-AEB6-EC2BC9EB7D06}" type="sibTrans" cxnId="{0D75D6E0-7D6B-41A9-BC20-B00831E385E7}">
      <dgm:prSet/>
      <dgm:spPr/>
      <dgm:t>
        <a:bodyPr/>
        <a:lstStyle/>
        <a:p>
          <a:endParaRPr lang="en-US"/>
        </a:p>
      </dgm:t>
    </dgm:pt>
    <dgm:pt modelId="{A5D28B16-25F9-4553-B2AE-04A54C39D3F5}">
      <dgm:prSet phldrT="[Text]" custT="1"/>
      <dgm:spPr/>
      <dgm:t>
        <a:bodyPr/>
        <a:lstStyle/>
        <a:p>
          <a:r>
            <a:rPr lang="en-US" sz="2000" dirty="0" smtClean="0"/>
            <a:t>Landholding</a:t>
          </a:r>
          <a:endParaRPr lang="en-US" sz="2000" dirty="0"/>
        </a:p>
      </dgm:t>
    </dgm:pt>
    <dgm:pt modelId="{369E221B-5F7C-4D53-9214-F131E9F0AE04}" type="parTrans" cxnId="{03460A69-8F76-4E1F-BBB8-85CCF9721722}">
      <dgm:prSet custT="1"/>
      <dgm:spPr/>
      <dgm:t>
        <a:bodyPr/>
        <a:lstStyle/>
        <a:p>
          <a:endParaRPr lang="en-US" sz="2000"/>
        </a:p>
      </dgm:t>
    </dgm:pt>
    <dgm:pt modelId="{6F1ABB61-89EE-408E-802C-F829EBAEB797}" type="sibTrans" cxnId="{03460A69-8F76-4E1F-BBB8-85CCF9721722}">
      <dgm:prSet/>
      <dgm:spPr/>
      <dgm:t>
        <a:bodyPr/>
        <a:lstStyle/>
        <a:p>
          <a:endParaRPr lang="en-US"/>
        </a:p>
      </dgm:t>
    </dgm:pt>
    <dgm:pt modelId="{15423C4F-411D-43F6-A147-A3E9C6D3BB86}">
      <dgm:prSet phldrT="[Text]" custT="1"/>
      <dgm:spPr/>
      <dgm:t>
        <a:bodyPr/>
        <a:lstStyle/>
        <a:p>
          <a:r>
            <a:rPr lang="en-US" sz="2000" dirty="0" smtClean="0"/>
            <a:t>Maize production</a:t>
          </a:r>
          <a:endParaRPr lang="en-US" sz="2000" dirty="0"/>
        </a:p>
      </dgm:t>
    </dgm:pt>
    <dgm:pt modelId="{26B05D73-35A9-4EED-8F59-C73B95BE9701}" type="parTrans" cxnId="{88B06572-6892-4723-AA64-30B2A91240A6}">
      <dgm:prSet custT="1"/>
      <dgm:spPr/>
      <dgm:t>
        <a:bodyPr/>
        <a:lstStyle/>
        <a:p>
          <a:endParaRPr lang="en-US" sz="2000"/>
        </a:p>
      </dgm:t>
    </dgm:pt>
    <dgm:pt modelId="{8E980A16-088B-43F4-AEC2-311E2D507301}" type="sibTrans" cxnId="{88B06572-6892-4723-AA64-30B2A91240A6}">
      <dgm:prSet/>
      <dgm:spPr/>
      <dgm:t>
        <a:bodyPr/>
        <a:lstStyle/>
        <a:p>
          <a:endParaRPr lang="en-US"/>
        </a:p>
      </dgm:t>
    </dgm:pt>
    <dgm:pt modelId="{69EAAD75-4910-49FD-8C47-7AE1D2A88D33}">
      <dgm:prSet phldrT="[Text]" custT="1"/>
      <dgm:spPr/>
      <dgm:t>
        <a:bodyPr/>
        <a:lstStyle/>
        <a:p>
          <a:r>
            <a:rPr lang="en-US" sz="2000" dirty="0" smtClean="0"/>
            <a:t>Legume</a:t>
          </a:r>
        </a:p>
        <a:p>
          <a:r>
            <a:rPr lang="en-US" sz="2000" dirty="0" smtClean="0"/>
            <a:t>production</a:t>
          </a:r>
          <a:endParaRPr lang="en-US" sz="2000" dirty="0"/>
        </a:p>
      </dgm:t>
    </dgm:pt>
    <dgm:pt modelId="{F200B661-2C0E-4428-A4F0-679275274F73}" type="parTrans" cxnId="{8C353401-B34A-4739-8DED-535B336D342C}">
      <dgm:prSet custT="1"/>
      <dgm:spPr/>
      <dgm:t>
        <a:bodyPr/>
        <a:lstStyle/>
        <a:p>
          <a:endParaRPr lang="en-US" sz="2000"/>
        </a:p>
      </dgm:t>
    </dgm:pt>
    <dgm:pt modelId="{617834C8-5F94-4480-A72C-B96950AB6B04}" type="sibTrans" cxnId="{8C353401-B34A-4739-8DED-535B336D342C}">
      <dgm:prSet/>
      <dgm:spPr/>
      <dgm:t>
        <a:bodyPr/>
        <a:lstStyle/>
        <a:p>
          <a:endParaRPr lang="en-US"/>
        </a:p>
      </dgm:t>
    </dgm:pt>
    <dgm:pt modelId="{36D5FC91-2B31-4466-A962-03917A9BF924}">
      <dgm:prSet custT="1"/>
      <dgm:spPr/>
      <dgm:t>
        <a:bodyPr/>
        <a:lstStyle/>
        <a:p>
          <a:r>
            <a:rPr lang="en-US" sz="2000" dirty="0" smtClean="0"/>
            <a:t>Improved food supply</a:t>
          </a:r>
          <a:endParaRPr lang="en-US" sz="2000" dirty="0"/>
        </a:p>
      </dgm:t>
    </dgm:pt>
    <dgm:pt modelId="{36938E08-5D16-4C8E-8247-99DE792F84EB}" type="parTrans" cxnId="{1F743526-5D40-467E-B189-ED4750B1E7D8}">
      <dgm:prSet custT="1"/>
      <dgm:spPr/>
      <dgm:t>
        <a:bodyPr/>
        <a:lstStyle/>
        <a:p>
          <a:endParaRPr lang="en-US" sz="2000"/>
        </a:p>
      </dgm:t>
    </dgm:pt>
    <dgm:pt modelId="{D6F1B5E7-3AC4-429B-8F6A-84ADD785D378}" type="sibTrans" cxnId="{1F743526-5D40-467E-B189-ED4750B1E7D8}">
      <dgm:prSet/>
      <dgm:spPr/>
      <dgm:t>
        <a:bodyPr/>
        <a:lstStyle/>
        <a:p>
          <a:endParaRPr lang="en-US"/>
        </a:p>
      </dgm:t>
    </dgm:pt>
    <dgm:pt modelId="{23438951-D355-4EAA-8212-7691FEFE8CDA}" type="pres">
      <dgm:prSet presAssocID="{425B4819-FDE6-4158-A021-25DE7756D5A3}" presName="Name0" presStyleCnt="0">
        <dgm:presLayoutVars>
          <dgm:chMax val="1"/>
          <dgm:dir/>
          <dgm:animLvl val="ctr"/>
          <dgm:resizeHandles val="exact"/>
        </dgm:presLayoutVars>
      </dgm:prSet>
      <dgm:spPr/>
      <dgm:t>
        <a:bodyPr/>
        <a:lstStyle/>
        <a:p>
          <a:endParaRPr lang="en-US"/>
        </a:p>
      </dgm:t>
    </dgm:pt>
    <dgm:pt modelId="{012CF8D4-4725-4413-AA1E-724E730C8107}" type="pres">
      <dgm:prSet presAssocID="{FA4A8824-951F-44AD-BC96-179CB0892747}" presName="centerShape" presStyleLbl="node0" presStyleIdx="0" presStyleCnt="1" custScaleX="257834" custScaleY="177156"/>
      <dgm:spPr/>
      <dgm:t>
        <a:bodyPr/>
        <a:lstStyle/>
        <a:p>
          <a:endParaRPr lang="en-US"/>
        </a:p>
      </dgm:t>
    </dgm:pt>
    <dgm:pt modelId="{EAFF8844-F7BD-415F-92DB-8197CEDE81FB}" type="pres">
      <dgm:prSet presAssocID="{08DA11E5-290D-4E49-9651-2C78D9763A04}" presName="parTrans" presStyleLbl="sibTrans2D1" presStyleIdx="0" presStyleCnt="5"/>
      <dgm:spPr/>
      <dgm:t>
        <a:bodyPr/>
        <a:lstStyle/>
        <a:p>
          <a:endParaRPr lang="en-US"/>
        </a:p>
      </dgm:t>
    </dgm:pt>
    <dgm:pt modelId="{C22D32A5-CCBD-4F7E-8B5A-C44D6CD0B46C}" type="pres">
      <dgm:prSet presAssocID="{08DA11E5-290D-4E49-9651-2C78D9763A04}" presName="connectorText" presStyleLbl="sibTrans2D1" presStyleIdx="0" presStyleCnt="5"/>
      <dgm:spPr/>
      <dgm:t>
        <a:bodyPr/>
        <a:lstStyle/>
        <a:p>
          <a:endParaRPr lang="en-US"/>
        </a:p>
      </dgm:t>
    </dgm:pt>
    <dgm:pt modelId="{9146F9B5-DEB5-40D6-AD9B-7E4CF4C2FD38}" type="pres">
      <dgm:prSet presAssocID="{028C8638-0D59-48D1-9B8F-D7EBFEB8C028}" presName="node" presStyleLbl="node1" presStyleIdx="0" presStyleCnt="5" custScaleX="118264" custScaleY="97136" custRadScaleRad="114053" custRadScaleInc="0">
        <dgm:presLayoutVars>
          <dgm:bulletEnabled val="1"/>
        </dgm:presLayoutVars>
      </dgm:prSet>
      <dgm:spPr/>
      <dgm:t>
        <a:bodyPr/>
        <a:lstStyle/>
        <a:p>
          <a:endParaRPr lang="en-US"/>
        </a:p>
      </dgm:t>
    </dgm:pt>
    <dgm:pt modelId="{62EB8B10-D0E5-4B46-A9EB-D633C360B035}" type="pres">
      <dgm:prSet presAssocID="{369E221B-5F7C-4D53-9214-F131E9F0AE04}" presName="parTrans" presStyleLbl="sibTrans2D1" presStyleIdx="1" presStyleCnt="5"/>
      <dgm:spPr/>
      <dgm:t>
        <a:bodyPr/>
        <a:lstStyle/>
        <a:p>
          <a:endParaRPr lang="en-US"/>
        </a:p>
      </dgm:t>
    </dgm:pt>
    <dgm:pt modelId="{BCD0A393-4047-4561-93A8-5FF201B06115}" type="pres">
      <dgm:prSet presAssocID="{369E221B-5F7C-4D53-9214-F131E9F0AE04}" presName="connectorText" presStyleLbl="sibTrans2D1" presStyleIdx="1" presStyleCnt="5"/>
      <dgm:spPr/>
      <dgm:t>
        <a:bodyPr/>
        <a:lstStyle/>
        <a:p>
          <a:endParaRPr lang="en-US"/>
        </a:p>
      </dgm:t>
    </dgm:pt>
    <dgm:pt modelId="{B3FB1AF8-1177-4C32-9E67-9140BED183EA}" type="pres">
      <dgm:prSet presAssocID="{A5D28B16-25F9-4553-B2AE-04A54C39D3F5}" presName="node" presStyleLbl="node1" presStyleIdx="1" presStyleCnt="5" custScaleX="135931" custRadScaleRad="142208" custRadScaleInc="22986">
        <dgm:presLayoutVars>
          <dgm:bulletEnabled val="1"/>
        </dgm:presLayoutVars>
      </dgm:prSet>
      <dgm:spPr/>
      <dgm:t>
        <a:bodyPr/>
        <a:lstStyle/>
        <a:p>
          <a:endParaRPr lang="en-US"/>
        </a:p>
      </dgm:t>
    </dgm:pt>
    <dgm:pt modelId="{D20778C4-BE81-4D21-B12B-C3DD0D8795F7}" type="pres">
      <dgm:prSet presAssocID="{26B05D73-35A9-4EED-8F59-C73B95BE9701}" presName="parTrans" presStyleLbl="sibTrans2D1" presStyleIdx="2" presStyleCnt="5"/>
      <dgm:spPr/>
      <dgm:t>
        <a:bodyPr/>
        <a:lstStyle/>
        <a:p>
          <a:endParaRPr lang="en-US"/>
        </a:p>
      </dgm:t>
    </dgm:pt>
    <dgm:pt modelId="{A3069344-4340-44E1-AA71-FAD477D0FA84}" type="pres">
      <dgm:prSet presAssocID="{26B05D73-35A9-4EED-8F59-C73B95BE9701}" presName="connectorText" presStyleLbl="sibTrans2D1" presStyleIdx="2" presStyleCnt="5"/>
      <dgm:spPr/>
      <dgm:t>
        <a:bodyPr/>
        <a:lstStyle/>
        <a:p>
          <a:endParaRPr lang="en-US"/>
        </a:p>
      </dgm:t>
    </dgm:pt>
    <dgm:pt modelId="{8C9ADBC6-6B94-4C9C-9DA8-F43982F20E38}" type="pres">
      <dgm:prSet presAssocID="{15423C4F-411D-43F6-A147-A3E9C6D3BB86}" presName="node" presStyleLbl="node1" presStyleIdx="2" presStyleCnt="5" custScaleX="148690" custRadScaleRad="129203" custRadScaleInc="-44859">
        <dgm:presLayoutVars>
          <dgm:bulletEnabled val="1"/>
        </dgm:presLayoutVars>
      </dgm:prSet>
      <dgm:spPr/>
      <dgm:t>
        <a:bodyPr/>
        <a:lstStyle/>
        <a:p>
          <a:endParaRPr lang="en-US"/>
        </a:p>
      </dgm:t>
    </dgm:pt>
    <dgm:pt modelId="{C2E7C319-094D-41F2-8CC9-1ACB039E0A51}" type="pres">
      <dgm:prSet presAssocID="{F200B661-2C0E-4428-A4F0-679275274F73}" presName="parTrans" presStyleLbl="sibTrans2D1" presStyleIdx="3" presStyleCnt="5"/>
      <dgm:spPr/>
      <dgm:t>
        <a:bodyPr/>
        <a:lstStyle/>
        <a:p>
          <a:endParaRPr lang="en-US"/>
        </a:p>
      </dgm:t>
    </dgm:pt>
    <dgm:pt modelId="{BAA50A32-0766-4A58-AE69-96871DDF4EA7}" type="pres">
      <dgm:prSet presAssocID="{F200B661-2C0E-4428-A4F0-679275274F73}" presName="connectorText" presStyleLbl="sibTrans2D1" presStyleIdx="3" presStyleCnt="5"/>
      <dgm:spPr/>
      <dgm:t>
        <a:bodyPr/>
        <a:lstStyle/>
        <a:p>
          <a:endParaRPr lang="en-US"/>
        </a:p>
      </dgm:t>
    </dgm:pt>
    <dgm:pt modelId="{A93F9923-FB1F-4E77-B75E-00EA78835C2B}" type="pres">
      <dgm:prSet presAssocID="{69EAAD75-4910-49FD-8C47-7AE1D2A88D33}" presName="node" presStyleLbl="node1" presStyleIdx="3" presStyleCnt="5" custScaleX="136100" custRadScaleRad="128339" custRadScaleInc="40417">
        <dgm:presLayoutVars>
          <dgm:bulletEnabled val="1"/>
        </dgm:presLayoutVars>
      </dgm:prSet>
      <dgm:spPr/>
      <dgm:t>
        <a:bodyPr/>
        <a:lstStyle/>
        <a:p>
          <a:endParaRPr lang="en-US"/>
        </a:p>
      </dgm:t>
    </dgm:pt>
    <dgm:pt modelId="{481667DC-7649-464F-9CC5-9CB9D70E7665}" type="pres">
      <dgm:prSet presAssocID="{36938E08-5D16-4C8E-8247-99DE792F84EB}" presName="parTrans" presStyleLbl="sibTrans2D1" presStyleIdx="4" presStyleCnt="5"/>
      <dgm:spPr/>
      <dgm:t>
        <a:bodyPr/>
        <a:lstStyle/>
        <a:p>
          <a:endParaRPr lang="en-US"/>
        </a:p>
      </dgm:t>
    </dgm:pt>
    <dgm:pt modelId="{76521690-5C84-4E88-B206-D154D6137200}" type="pres">
      <dgm:prSet presAssocID="{36938E08-5D16-4C8E-8247-99DE792F84EB}" presName="connectorText" presStyleLbl="sibTrans2D1" presStyleIdx="4" presStyleCnt="5"/>
      <dgm:spPr/>
      <dgm:t>
        <a:bodyPr/>
        <a:lstStyle/>
        <a:p>
          <a:endParaRPr lang="en-US"/>
        </a:p>
      </dgm:t>
    </dgm:pt>
    <dgm:pt modelId="{1C815A7A-DEA7-482E-BA0C-3AD9A2944169}" type="pres">
      <dgm:prSet presAssocID="{36D5FC91-2B31-4466-A962-03917A9BF924}" presName="node" presStyleLbl="node1" presStyleIdx="4" presStyleCnt="5" custScaleX="129118" custRadScaleRad="168988" custRadScaleInc="16235">
        <dgm:presLayoutVars>
          <dgm:bulletEnabled val="1"/>
        </dgm:presLayoutVars>
      </dgm:prSet>
      <dgm:spPr/>
      <dgm:t>
        <a:bodyPr/>
        <a:lstStyle/>
        <a:p>
          <a:endParaRPr lang="en-US"/>
        </a:p>
      </dgm:t>
    </dgm:pt>
  </dgm:ptLst>
  <dgm:cxnLst>
    <dgm:cxn modelId="{88B06572-6892-4723-AA64-30B2A91240A6}" srcId="{FA4A8824-951F-44AD-BC96-179CB0892747}" destId="{15423C4F-411D-43F6-A147-A3E9C6D3BB86}" srcOrd="2" destOrd="0" parTransId="{26B05D73-35A9-4EED-8F59-C73B95BE9701}" sibTransId="{8E980A16-088B-43F4-AEC2-311E2D507301}"/>
    <dgm:cxn modelId="{BB6B9C36-97BC-4D70-BE35-7BCF1C343E44}" type="presOf" srcId="{F200B661-2C0E-4428-A4F0-679275274F73}" destId="{C2E7C319-094D-41F2-8CC9-1ACB039E0A51}" srcOrd="0" destOrd="0" presId="urn:microsoft.com/office/officeart/2005/8/layout/radial5"/>
    <dgm:cxn modelId="{F59FB43C-DE07-404F-B8C4-303153E08CFB}" type="presOf" srcId="{FA4A8824-951F-44AD-BC96-179CB0892747}" destId="{012CF8D4-4725-4413-AA1E-724E730C8107}" srcOrd="0" destOrd="0" presId="urn:microsoft.com/office/officeart/2005/8/layout/radial5"/>
    <dgm:cxn modelId="{7D8D3C5E-1AD5-4DAC-B770-5790B53882F1}" type="presOf" srcId="{36938E08-5D16-4C8E-8247-99DE792F84EB}" destId="{481667DC-7649-464F-9CC5-9CB9D70E7665}" srcOrd="0" destOrd="0" presId="urn:microsoft.com/office/officeart/2005/8/layout/radial5"/>
    <dgm:cxn modelId="{A6FD0E90-A5C0-4E51-AC73-FD219E5EA9D7}" type="presOf" srcId="{08DA11E5-290D-4E49-9651-2C78D9763A04}" destId="{EAFF8844-F7BD-415F-92DB-8197CEDE81FB}" srcOrd="0" destOrd="0" presId="urn:microsoft.com/office/officeart/2005/8/layout/radial5"/>
    <dgm:cxn modelId="{7A2B9B0D-EC21-4396-92A0-0522BBAA11C4}" type="presOf" srcId="{08DA11E5-290D-4E49-9651-2C78D9763A04}" destId="{C22D32A5-CCBD-4F7E-8B5A-C44D6CD0B46C}" srcOrd="1" destOrd="0" presId="urn:microsoft.com/office/officeart/2005/8/layout/radial5"/>
    <dgm:cxn modelId="{530A2BFF-F6F4-46E6-AE48-01AA4FCC2684}" type="presOf" srcId="{028C8638-0D59-48D1-9B8F-D7EBFEB8C028}" destId="{9146F9B5-DEB5-40D6-AD9B-7E4CF4C2FD38}" srcOrd="0" destOrd="0" presId="urn:microsoft.com/office/officeart/2005/8/layout/radial5"/>
    <dgm:cxn modelId="{AB369F46-E657-4E91-A740-FCADF5D781CB}" type="presOf" srcId="{425B4819-FDE6-4158-A021-25DE7756D5A3}" destId="{23438951-D355-4EAA-8212-7691FEFE8CDA}" srcOrd="0" destOrd="0" presId="urn:microsoft.com/office/officeart/2005/8/layout/radial5"/>
    <dgm:cxn modelId="{1F743526-5D40-467E-B189-ED4750B1E7D8}" srcId="{FA4A8824-951F-44AD-BC96-179CB0892747}" destId="{36D5FC91-2B31-4466-A962-03917A9BF924}" srcOrd="4" destOrd="0" parTransId="{36938E08-5D16-4C8E-8247-99DE792F84EB}" sibTransId="{D6F1B5E7-3AC4-429B-8F6A-84ADD785D378}"/>
    <dgm:cxn modelId="{81392E62-B531-4585-B578-EE91D2AEFEFB}" type="presOf" srcId="{26B05D73-35A9-4EED-8F59-C73B95BE9701}" destId="{A3069344-4340-44E1-AA71-FAD477D0FA84}" srcOrd="1" destOrd="0" presId="urn:microsoft.com/office/officeart/2005/8/layout/radial5"/>
    <dgm:cxn modelId="{8C353401-B34A-4739-8DED-535B336D342C}" srcId="{FA4A8824-951F-44AD-BC96-179CB0892747}" destId="{69EAAD75-4910-49FD-8C47-7AE1D2A88D33}" srcOrd="3" destOrd="0" parTransId="{F200B661-2C0E-4428-A4F0-679275274F73}" sibTransId="{617834C8-5F94-4480-A72C-B96950AB6B04}"/>
    <dgm:cxn modelId="{9864AFF3-E9C1-4D1C-BE50-BA40E249BE56}" type="presOf" srcId="{A5D28B16-25F9-4553-B2AE-04A54C39D3F5}" destId="{B3FB1AF8-1177-4C32-9E67-9140BED183EA}" srcOrd="0" destOrd="0" presId="urn:microsoft.com/office/officeart/2005/8/layout/radial5"/>
    <dgm:cxn modelId="{02F28C52-DDA4-4F01-A8A0-4790A2757D16}" type="presOf" srcId="{15423C4F-411D-43F6-A147-A3E9C6D3BB86}" destId="{8C9ADBC6-6B94-4C9C-9DA8-F43982F20E38}" srcOrd="0" destOrd="0" presId="urn:microsoft.com/office/officeart/2005/8/layout/radial5"/>
    <dgm:cxn modelId="{474FE7B3-07E0-405C-A4F1-805B4E9FCF95}" type="presOf" srcId="{36938E08-5D16-4C8E-8247-99DE792F84EB}" destId="{76521690-5C84-4E88-B206-D154D6137200}" srcOrd="1" destOrd="0" presId="urn:microsoft.com/office/officeart/2005/8/layout/radial5"/>
    <dgm:cxn modelId="{68717A33-BFAA-4B41-BDEF-EAA425FFB8AF}" type="presOf" srcId="{26B05D73-35A9-4EED-8F59-C73B95BE9701}" destId="{D20778C4-BE81-4D21-B12B-C3DD0D8795F7}" srcOrd="0" destOrd="0" presId="urn:microsoft.com/office/officeart/2005/8/layout/radial5"/>
    <dgm:cxn modelId="{1AFD97D8-6551-4E45-B82D-EAD0DD8635D5}" type="presOf" srcId="{69EAAD75-4910-49FD-8C47-7AE1D2A88D33}" destId="{A93F9923-FB1F-4E77-B75E-00EA78835C2B}" srcOrd="0" destOrd="0" presId="urn:microsoft.com/office/officeart/2005/8/layout/radial5"/>
    <dgm:cxn modelId="{0D75D6E0-7D6B-41A9-BC20-B00831E385E7}" srcId="{FA4A8824-951F-44AD-BC96-179CB0892747}" destId="{028C8638-0D59-48D1-9B8F-D7EBFEB8C028}" srcOrd="0" destOrd="0" parTransId="{08DA11E5-290D-4E49-9651-2C78D9763A04}" sibTransId="{56BB6AAA-EF8B-4AA4-AEB6-EC2BC9EB7D06}"/>
    <dgm:cxn modelId="{DBEB29EE-284C-4D1D-BE69-62D771211136}" type="presOf" srcId="{F200B661-2C0E-4428-A4F0-679275274F73}" destId="{BAA50A32-0766-4A58-AE69-96871DDF4EA7}" srcOrd="1" destOrd="0" presId="urn:microsoft.com/office/officeart/2005/8/layout/radial5"/>
    <dgm:cxn modelId="{BACA0626-7EB4-4743-83E9-D5D852B181C7}" type="presOf" srcId="{369E221B-5F7C-4D53-9214-F131E9F0AE04}" destId="{62EB8B10-D0E5-4B46-A9EB-D633C360B035}" srcOrd="0" destOrd="0" presId="urn:microsoft.com/office/officeart/2005/8/layout/radial5"/>
    <dgm:cxn modelId="{09B15BE5-812D-442B-B845-14F6387F4519}" srcId="{425B4819-FDE6-4158-A021-25DE7756D5A3}" destId="{FA4A8824-951F-44AD-BC96-179CB0892747}" srcOrd="0" destOrd="0" parTransId="{E1F49422-05AB-4D0C-9002-634F60EEE488}" sibTransId="{90C3E504-4F2A-4D11-A093-79EE1A5A3D66}"/>
    <dgm:cxn modelId="{085BD728-9333-4FFC-8EE4-819FC19DE1ED}" type="presOf" srcId="{36D5FC91-2B31-4466-A962-03917A9BF924}" destId="{1C815A7A-DEA7-482E-BA0C-3AD9A2944169}" srcOrd="0" destOrd="0" presId="urn:microsoft.com/office/officeart/2005/8/layout/radial5"/>
    <dgm:cxn modelId="{03460A69-8F76-4E1F-BBB8-85CCF9721722}" srcId="{FA4A8824-951F-44AD-BC96-179CB0892747}" destId="{A5D28B16-25F9-4553-B2AE-04A54C39D3F5}" srcOrd="1" destOrd="0" parTransId="{369E221B-5F7C-4D53-9214-F131E9F0AE04}" sibTransId="{6F1ABB61-89EE-408E-802C-F829EBAEB797}"/>
    <dgm:cxn modelId="{4DC8BC69-BDA3-40E6-8E06-A3CA513B653B}" type="presOf" srcId="{369E221B-5F7C-4D53-9214-F131E9F0AE04}" destId="{BCD0A393-4047-4561-93A8-5FF201B06115}" srcOrd="1" destOrd="0" presId="urn:microsoft.com/office/officeart/2005/8/layout/radial5"/>
    <dgm:cxn modelId="{E8613A03-F2F1-4CF4-A5F7-0DC3E0D99A8E}" type="presParOf" srcId="{23438951-D355-4EAA-8212-7691FEFE8CDA}" destId="{012CF8D4-4725-4413-AA1E-724E730C8107}" srcOrd="0" destOrd="0" presId="urn:microsoft.com/office/officeart/2005/8/layout/radial5"/>
    <dgm:cxn modelId="{A068D2CB-6CA6-43A2-AD21-D40526E7425F}" type="presParOf" srcId="{23438951-D355-4EAA-8212-7691FEFE8CDA}" destId="{EAFF8844-F7BD-415F-92DB-8197CEDE81FB}" srcOrd="1" destOrd="0" presId="urn:microsoft.com/office/officeart/2005/8/layout/radial5"/>
    <dgm:cxn modelId="{01153CD9-3A3C-42ED-AE4C-A8C1D3FC8A43}" type="presParOf" srcId="{EAFF8844-F7BD-415F-92DB-8197CEDE81FB}" destId="{C22D32A5-CCBD-4F7E-8B5A-C44D6CD0B46C}" srcOrd="0" destOrd="0" presId="urn:microsoft.com/office/officeart/2005/8/layout/radial5"/>
    <dgm:cxn modelId="{3FAAB0B1-E0A4-44F7-8808-CCF5F1BD6D04}" type="presParOf" srcId="{23438951-D355-4EAA-8212-7691FEFE8CDA}" destId="{9146F9B5-DEB5-40D6-AD9B-7E4CF4C2FD38}" srcOrd="2" destOrd="0" presId="urn:microsoft.com/office/officeart/2005/8/layout/radial5"/>
    <dgm:cxn modelId="{A076FDF9-E011-49AD-91EC-E947962FBF21}" type="presParOf" srcId="{23438951-D355-4EAA-8212-7691FEFE8CDA}" destId="{62EB8B10-D0E5-4B46-A9EB-D633C360B035}" srcOrd="3" destOrd="0" presId="urn:microsoft.com/office/officeart/2005/8/layout/radial5"/>
    <dgm:cxn modelId="{0D802590-711D-4DBC-BF99-9EC2FAC0B5FB}" type="presParOf" srcId="{62EB8B10-D0E5-4B46-A9EB-D633C360B035}" destId="{BCD0A393-4047-4561-93A8-5FF201B06115}" srcOrd="0" destOrd="0" presId="urn:microsoft.com/office/officeart/2005/8/layout/radial5"/>
    <dgm:cxn modelId="{AA2ACDFC-A6B1-4CED-9714-A1B1A498C42A}" type="presParOf" srcId="{23438951-D355-4EAA-8212-7691FEFE8CDA}" destId="{B3FB1AF8-1177-4C32-9E67-9140BED183EA}" srcOrd="4" destOrd="0" presId="urn:microsoft.com/office/officeart/2005/8/layout/radial5"/>
    <dgm:cxn modelId="{BF1514CE-EB2F-4268-BBDA-A3FF202EFAAC}" type="presParOf" srcId="{23438951-D355-4EAA-8212-7691FEFE8CDA}" destId="{D20778C4-BE81-4D21-B12B-C3DD0D8795F7}" srcOrd="5" destOrd="0" presId="urn:microsoft.com/office/officeart/2005/8/layout/radial5"/>
    <dgm:cxn modelId="{36EFD543-581D-4E5B-9FF8-09F22FCEFA0D}" type="presParOf" srcId="{D20778C4-BE81-4D21-B12B-C3DD0D8795F7}" destId="{A3069344-4340-44E1-AA71-FAD477D0FA84}" srcOrd="0" destOrd="0" presId="urn:microsoft.com/office/officeart/2005/8/layout/radial5"/>
    <dgm:cxn modelId="{778A83F4-4204-46AA-A528-E1F83385B529}" type="presParOf" srcId="{23438951-D355-4EAA-8212-7691FEFE8CDA}" destId="{8C9ADBC6-6B94-4C9C-9DA8-F43982F20E38}" srcOrd="6" destOrd="0" presId="urn:microsoft.com/office/officeart/2005/8/layout/radial5"/>
    <dgm:cxn modelId="{928691C8-79E4-49D6-B08A-1FE46CBD7FE8}" type="presParOf" srcId="{23438951-D355-4EAA-8212-7691FEFE8CDA}" destId="{C2E7C319-094D-41F2-8CC9-1ACB039E0A51}" srcOrd="7" destOrd="0" presId="urn:microsoft.com/office/officeart/2005/8/layout/radial5"/>
    <dgm:cxn modelId="{8CFE86A4-3AAF-4595-B596-83553B3D651C}" type="presParOf" srcId="{C2E7C319-094D-41F2-8CC9-1ACB039E0A51}" destId="{BAA50A32-0766-4A58-AE69-96871DDF4EA7}" srcOrd="0" destOrd="0" presId="urn:microsoft.com/office/officeart/2005/8/layout/radial5"/>
    <dgm:cxn modelId="{D45BC466-404A-4755-B36A-E6575F4E3F00}" type="presParOf" srcId="{23438951-D355-4EAA-8212-7691FEFE8CDA}" destId="{A93F9923-FB1F-4E77-B75E-00EA78835C2B}" srcOrd="8" destOrd="0" presId="urn:microsoft.com/office/officeart/2005/8/layout/radial5"/>
    <dgm:cxn modelId="{1575ADA6-7FF7-4ED4-8260-12F3642247FF}" type="presParOf" srcId="{23438951-D355-4EAA-8212-7691FEFE8CDA}" destId="{481667DC-7649-464F-9CC5-9CB9D70E7665}" srcOrd="9" destOrd="0" presId="urn:microsoft.com/office/officeart/2005/8/layout/radial5"/>
    <dgm:cxn modelId="{C2A788AE-1BCA-4C92-9E57-8651D8E40A0A}" type="presParOf" srcId="{481667DC-7649-464F-9CC5-9CB9D70E7665}" destId="{76521690-5C84-4E88-B206-D154D6137200}" srcOrd="0" destOrd="0" presId="urn:microsoft.com/office/officeart/2005/8/layout/radial5"/>
    <dgm:cxn modelId="{CBE5DF92-A15E-4398-9C0E-1E4EC06079E7}" type="presParOf" srcId="{23438951-D355-4EAA-8212-7691FEFE8CDA}" destId="{1C815A7A-DEA7-482E-BA0C-3AD9A2944169}"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624F34-E568-4063-8AD2-35771AEB68EC}" type="doc">
      <dgm:prSet loTypeId="urn:microsoft.com/office/officeart/2005/8/layout/arrow2" loCatId="process" qsTypeId="urn:microsoft.com/office/officeart/2005/8/quickstyle/simple1" qsCatId="simple" csTypeId="urn:microsoft.com/office/officeart/2005/8/colors/accent1_1" csCatId="accent1" phldr="1"/>
      <dgm:spPr/>
      <dgm:t>
        <a:bodyPr/>
        <a:lstStyle/>
        <a:p>
          <a:endParaRPr lang="en-US"/>
        </a:p>
      </dgm:t>
    </dgm:pt>
    <dgm:pt modelId="{ED3CD68A-DDF3-4E7A-9D2E-51B793E1E3C6}">
      <dgm:prSet phldrT="[Text]" custT="1"/>
      <dgm:spPr/>
      <dgm:t>
        <a:bodyPr/>
        <a:lstStyle/>
        <a:p>
          <a:r>
            <a:rPr lang="en-US" sz="2800" dirty="0" smtClean="0">
              <a:effectLst>
                <a:outerShdw blurRad="38100" dist="38100" dir="2700000" algn="tl">
                  <a:srgbClr val="000000">
                    <a:alpha val="43137"/>
                  </a:srgbClr>
                </a:outerShdw>
              </a:effectLst>
            </a:rPr>
            <a:t>End Market Analysis</a:t>
          </a:r>
          <a:endParaRPr lang="en-US" sz="2800" dirty="0">
            <a:effectLst>
              <a:outerShdw blurRad="38100" dist="38100" dir="2700000" algn="tl">
                <a:srgbClr val="000000">
                  <a:alpha val="43137"/>
                </a:srgbClr>
              </a:outerShdw>
            </a:effectLst>
          </a:endParaRPr>
        </a:p>
      </dgm:t>
    </dgm:pt>
    <dgm:pt modelId="{F9121609-FEBA-4581-BD62-73C90AE0F8E6}" type="parTrans" cxnId="{734DFC46-D8ED-4192-82D0-CBAABAD4B701}">
      <dgm:prSet/>
      <dgm:spPr/>
      <dgm:t>
        <a:bodyPr/>
        <a:lstStyle/>
        <a:p>
          <a:endParaRPr lang="en-US" sz="2800"/>
        </a:p>
      </dgm:t>
    </dgm:pt>
    <dgm:pt modelId="{E2401838-B350-43F1-B9A4-C1AB01352C5D}" type="sibTrans" cxnId="{734DFC46-D8ED-4192-82D0-CBAABAD4B701}">
      <dgm:prSet/>
      <dgm:spPr/>
      <dgm:t>
        <a:bodyPr/>
        <a:lstStyle/>
        <a:p>
          <a:endParaRPr lang="en-US" sz="2800"/>
        </a:p>
      </dgm:t>
    </dgm:pt>
    <dgm:pt modelId="{83105BEA-C916-469A-917F-3FDBD6274350}">
      <dgm:prSet phldrT="[Text]" custT="1"/>
      <dgm:spPr/>
      <dgm:t>
        <a:bodyPr/>
        <a:lstStyle/>
        <a:p>
          <a:r>
            <a:rPr lang="en-US" sz="2800" dirty="0" smtClean="0">
              <a:effectLst>
                <a:outerShdw blurRad="38100" dist="38100" dir="2700000" algn="tl">
                  <a:srgbClr val="000000">
                    <a:alpha val="43137"/>
                  </a:srgbClr>
                </a:outerShdw>
              </a:effectLst>
            </a:rPr>
            <a:t>Constraints</a:t>
          </a:r>
          <a:endParaRPr lang="en-US" sz="2800" dirty="0">
            <a:effectLst>
              <a:outerShdw blurRad="38100" dist="38100" dir="2700000" algn="tl">
                <a:srgbClr val="000000">
                  <a:alpha val="43137"/>
                </a:srgbClr>
              </a:outerShdw>
            </a:effectLst>
          </a:endParaRPr>
        </a:p>
      </dgm:t>
    </dgm:pt>
    <dgm:pt modelId="{3AC94FBB-4C9B-48B9-9746-44A74E576B85}" type="parTrans" cxnId="{3737E508-7D77-41C6-88EB-B932F465E60C}">
      <dgm:prSet/>
      <dgm:spPr/>
      <dgm:t>
        <a:bodyPr/>
        <a:lstStyle/>
        <a:p>
          <a:endParaRPr lang="en-US" sz="2800"/>
        </a:p>
      </dgm:t>
    </dgm:pt>
    <dgm:pt modelId="{A8AAF780-D953-4674-B1C2-55E2E38A1B9E}" type="sibTrans" cxnId="{3737E508-7D77-41C6-88EB-B932F465E60C}">
      <dgm:prSet/>
      <dgm:spPr/>
      <dgm:t>
        <a:bodyPr/>
        <a:lstStyle/>
        <a:p>
          <a:endParaRPr lang="en-US" sz="2800"/>
        </a:p>
      </dgm:t>
    </dgm:pt>
    <dgm:pt modelId="{40F52036-638D-440D-924D-32C3218382A2}">
      <dgm:prSet phldrT="[Text]" custT="1"/>
      <dgm:spPr/>
      <dgm:t>
        <a:bodyPr/>
        <a:lstStyle/>
        <a:p>
          <a:r>
            <a:rPr lang="en-US" sz="2800" dirty="0" smtClean="0">
              <a:solidFill>
                <a:schemeClr val="tx1"/>
              </a:solidFill>
              <a:effectLst>
                <a:outerShdw blurRad="38100" dist="38100" dir="2700000" algn="tl">
                  <a:srgbClr val="000000">
                    <a:alpha val="43137"/>
                  </a:srgbClr>
                </a:outerShdw>
              </a:effectLst>
            </a:rPr>
            <a:t>Commercial Transactions</a:t>
          </a:r>
          <a:endParaRPr lang="en-US" sz="2800" dirty="0">
            <a:solidFill>
              <a:schemeClr val="tx1"/>
            </a:solidFill>
            <a:effectLst>
              <a:outerShdw blurRad="38100" dist="38100" dir="2700000" algn="tl">
                <a:srgbClr val="000000">
                  <a:alpha val="43137"/>
                </a:srgbClr>
              </a:outerShdw>
            </a:effectLst>
          </a:endParaRPr>
        </a:p>
      </dgm:t>
    </dgm:pt>
    <dgm:pt modelId="{3855555A-A63F-437D-8770-64C274456404}" type="parTrans" cxnId="{E307148E-3D6E-4179-87C3-A6A47C99A7B3}">
      <dgm:prSet/>
      <dgm:spPr/>
      <dgm:t>
        <a:bodyPr/>
        <a:lstStyle/>
        <a:p>
          <a:endParaRPr lang="en-US" sz="2800"/>
        </a:p>
      </dgm:t>
    </dgm:pt>
    <dgm:pt modelId="{3BCD05F2-FEB2-426E-A417-516FD025EFF4}" type="sibTrans" cxnId="{E307148E-3D6E-4179-87C3-A6A47C99A7B3}">
      <dgm:prSet/>
      <dgm:spPr/>
      <dgm:t>
        <a:bodyPr/>
        <a:lstStyle/>
        <a:p>
          <a:endParaRPr lang="en-US" sz="2800"/>
        </a:p>
      </dgm:t>
    </dgm:pt>
    <dgm:pt modelId="{039ABCA4-F9B4-40C6-A4CE-2F424971FAAD}">
      <dgm:prSet custT="1"/>
      <dgm:spPr/>
      <dgm:t>
        <a:bodyPr/>
        <a:lstStyle/>
        <a:p>
          <a:r>
            <a:rPr lang="en-US" sz="2800" dirty="0" smtClean="0">
              <a:effectLst>
                <a:outerShdw blurRad="38100" dist="38100" dir="2700000" algn="tl">
                  <a:srgbClr val="000000">
                    <a:alpha val="43137"/>
                  </a:srgbClr>
                </a:outerShdw>
              </a:effectLst>
            </a:rPr>
            <a:t>“Buyer’s Tour”</a:t>
          </a:r>
          <a:endParaRPr lang="en-US" sz="2800" dirty="0">
            <a:effectLst>
              <a:outerShdw blurRad="38100" dist="38100" dir="2700000" algn="tl">
                <a:srgbClr val="000000">
                  <a:alpha val="43137"/>
                </a:srgbClr>
              </a:outerShdw>
            </a:effectLst>
          </a:endParaRPr>
        </a:p>
      </dgm:t>
    </dgm:pt>
    <dgm:pt modelId="{D24CB326-8FFF-465F-98CE-7B5B68C12287}" type="parTrans" cxnId="{24C663F6-2F88-4429-9ECC-2159589A8F45}">
      <dgm:prSet/>
      <dgm:spPr/>
      <dgm:t>
        <a:bodyPr/>
        <a:lstStyle/>
        <a:p>
          <a:endParaRPr lang="en-US" sz="2800"/>
        </a:p>
      </dgm:t>
    </dgm:pt>
    <dgm:pt modelId="{056F4447-F9C5-475E-B093-F4877B2AF16B}" type="sibTrans" cxnId="{24C663F6-2F88-4429-9ECC-2159589A8F45}">
      <dgm:prSet/>
      <dgm:spPr/>
      <dgm:t>
        <a:bodyPr/>
        <a:lstStyle/>
        <a:p>
          <a:endParaRPr lang="en-US" sz="2800"/>
        </a:p>
      </dgm:t>
    </dgm:pt>
    <dgm:pt modelId="{DF20D8D4-EC8B-4428-B8C7-DCE5D40832BF}">
      <dgm:prSet custT="1"/>
      <dgm:spPr/>
      <dgm:t>
        <a:bodyPr/>
        <a:lstStyle/>
        <a:p>
          <a:r>
            <a:rPr lang="en-US" sz="2800" dirty="0" smtClean="0">
              <a:effectLst>
                <a:outerShdw blurRad="38100" dist="38100" dir="2700000" algn="tl">
                  <a:srgbClr val="000000">
                    <a:alpha val="43137"/>
                  </a:srgbClr>
                </a:outerShdw>
              </a:effectLst>
            </a:rPr>
            <a:t>Marketing Innovations</a:t>
          </a:r>
          <a:endParaRPr lang="en-US" sz="2800" dirty="0">
            <a:effectLst>
              <a:outerShdw blurRad="38100" dist="38100" dir="2700000" algn="tl">
                <a:srgbClr val="000000">
                  <a:alpha val="43137"/>
                </a:srgbClr>
              </a:outerShdw>
            </a:effectLst>
          </a:endParaRPr>
        </a:p>
      </dgm:t>
    </dgm:pt>
    <dgm:pt modelId="{23FE83DD-B229-4FCC-A08D-FDC6119592C5}" type="parTrans" cxnId="{42E2028D-4E3A-4245-9D03-E2018C45B585}">
      <dgm:prSet/>
      <dgm:spPr/>
      <dgm:t>
        <a:bodyPr/>
        <a:lstStyle/>
        <a:p>
          <a:endParaRPr lang="en-US" sz="2800"/>
        </a:p>
      </dgm:t>
    </dgm:pt>
    <dgm:pt modelId="{D382FFF8-5B8A-4B9C-B0E0-C4CF420FF3DF}" type="sibTrans" cxnId="{42E2028D-4E3A-4245-9D03-E2018C45B585}">
      <dgm:prSet/>
      <dgm:spPr/>
      <dgm:t>
        <a:bodyPr/>
        <a:lstStyle/>
        <a:p>
          <a:endParaRPr lang="en-US" sz="2800"/>
        </a:p>
      </dgm:t>
    </dgm:pt>
    <dgm:pt modelId="{EA2FCDB0-BF38-475D-884D-538F9AB31B87}" type="pres">
      <dgm:prSet presAssocID="{AA624F34-E568-4063-8AD2-35771AEB68EC}" presName="arrowDiagram" presStyleCnt="0">
        <dgm:presLayoutVars>
          <dgm:chMax val="5"/>
          <dgm:dir/>
          <dgm:resizeHandles val="exact"/>
        </dgm:presLayoutVars>
      </dgm:prSet>
      <dgm:spPr/>
      <dgm:t>
        <a:bodyPr/>
        <a:lstStyle/>
        <a:p>
          <a:endParaRPr lang="en-US"/>
        </a:p>
      </dgm:t>
    </dgm:pt>
    <dgm:pt modelId="{DA54C3FA-42FC-4D54-AE03-C9D87D4CFC42}" type="pres">
      <dgm:prSet presAssocID="{AA624F34-E568-4063-8AD2-35771AEB68EC}" presName="arrow" presStyleLbl="bgShp" presStyleIdx="0" presStyleCnt="1"/>
      <dgm:spPr/>
    </dgm:pt>
    <dgm:pt modelId="{9EF8179E-6008-43A3-A05D-677EC8F2A8CA}" type="pres">
      <dgm:prSet presAssocID="{AA624F34-E568-4063-8AD2-35771AEB68EC}" presName="arrowDiagram5" presStyleCnt="0"/>
      <dgm:spPr/>
    </dgm:pt>
    <dgm:pt modelId="{4EDBB7E7-215A-493F-B215-B4EB43BDA16B}" type="pres">
      <dgm:prSet presAssocID="{ED3CD68A-DDF3-4E7A-9D2E-51B793E1E3C6}" presName="bullet5a" presStyleLbl="node1" presStyleIdx="0" presStyleCnt="5"/>
      <dgm:spPr/>
    </dgm:pt>
    <dgm:pt modelId="{D5C16B46-8358-4467-984B-3D3EE4506411}" type="pres">
      <dgm:prSet presAssocID="{ED3CD68A-DDF3-4E7A-9D2E-51B793E1E3C6}" presName="textBox5a" presStyleLbl="revTx" presStyleIdx="0" presStyleCnt="5" custScaleX="262509" custLinFactX="12535" custLinFactNeighborX="100000" custLinFactNeighborY="1070">
        <dgm:presLayoutVars>
          <dgm:bulletEnabled val="1"/>
        </dgm:presLayoutVars>
      </dgm:prSet>
      <dgm:spPr/>
      <dgm:t>
        <a:bodyPr/>
        <a:lstStyle/>
        <a:p>
          <a:endParaRPr lang="en-US"/>
        </a:p>
      </dgm:t>
    </dgm:pt>
    <dgm:pt modelId="{D4FF5260-1A75-416D-A0B1-4C7002B489E7}" type="pres">
      <dgm:prSet presAssocID="{83105BEA-C916-469A-917F-3FDBD6274350}" presName="bullet5b" presStyleLbl="node1" presStyleIdx="1" presStyleCnt="5"/>
      <dgm:spPr/>
    </dgm:pt>
    <dgm:pt modelId="{455E9EF7-2DFB-45D7-BE5B-65A3DF5ACEDF}" type="pres">
      <dgm:prSet presAssocID="{83105BEA-C916-469A-917F-3FDBD6274350}" presName="textBox5b" presStyleLbl="revTx" presStyleIdx="1" presStyleCnt="5" custScaleX="183146" custScaleY="26154" custLinFactX="-40880" custLinFactNeighborX="-100000" custLinFactNeighborY="-61936">
        <dgm:presLayoutVars>
          <dgm:bulletEnabled val="1"/>
        </dgm:presLayoutVars>
      </dgm:prSet>
      <dgm:spPr/>
      <dgm:t>
        <a:bodyPr/>
        <a:lstStyle/>
        <a:p>
          <a:endParaRPr lang="en-US"/>
        </a:p>
      </dgm:t>
    </dgm:pt>
    <dgm:pt modelId="{3996C503-B968-4B27-B4D3-10FC699A14FA}" type="pres">
      <dgm:prSet presAssocID="{039ABCA4-F9B4-40C6-A4CE-2F424971FAAD}" presName="bullet5c" presStyleLbl="node1" presStyleIdx="2" presStyleCnt="5"/>
      <dgm:spPr/>
    </dgm:pt>
    <dgm:pt modelId="{D902B0D7-3D30-44AE-AA2C-7544866638EE}" type="pres">
      <dgm:prSet presAssocID="{039ABCA4-F9B4-40C6-A4CE-2F424971FAAD}" presName="textBox5c" presStyleLbl="revTx" presStyleIdx="2" presStyleCnt="5" custScaleX="196697" custScaleY="75816" custLinFactNeighborX="-14573" custLinFactNeighborY="-1884">
        <dgm:presLayoutVars>
          <dgm:bulletEnabled val="1"/>
        </dgm:presLayoutVars>
      </dgm:prSet>
      <dgm:spPr/>
      <dgm:t>
        <a:bodyPr/>
        <a:lstStyle/>
        <a:p>
          <a:endParaRPr lang="en-US"/>
        </a:p>
      </dgm:t>
    </dgm:pt>
    <dgm:pt modelId="{3F96E223-F61A-41F9-940A-AD8A8E9D85E7}" type="pres">
      <dgm:prSet presAssocID="{40F52036-638D-440D-924D-32C3218382A2}" presName="bullet5d" presStyleLbl="node1" presStyleIdx="3" presStyleCnt="5"/>
      <dgm:spPr/>
    </dgm:pt>
    <dgm:pt modelId="{A15A9A6B-2CC8-43FE-BD22-059AF4AB0ABC}" type="pres">
      <dgm:prSet presAssocID="{40F52036-638D-440D-924D-32C3218382A2}" presName="textBox5d" presStyleLbl="revTx" presStyleIdx="3" presStyleCnt="5" custScaleX="181342" custScaleY="44974" custLinFactNeighborX="-81674" custLinFactNeighborY="-67394">
        <dgm:presLayoutVars>
          <dgm:bulletEnabled val="1"/>
        </dgm:presLayoutVars>
      </dgm:prSet>
      <dgm:spPr/>
      <dgm:t>
        <a:bodyPr/>
        <a:lstStyle/>
        <a:p>
          <a:endParaRPr lang="en-US"/>
        </a:p>
      </dgm:t>
    </dgm:pt>
    <dgm:pt modelId="{A6B60D72-CDFC-4990-8C47-A07C19FCB307}" type="pres">
      <dgm:prSet presAssocID="{DF20D8D4-EC8B-4428-B8C7-DCE5D40832BF}" presName="bullet5e" presStyleLbl="node1" presStyleIdx="4" presStyleCnt="5"/>
      <dgm:spPr/>
    </dgm:pt>
    <dgm:pt modelId="{5775DBFF-F944-40B3-9F70-33A8AAF1A971}" type="pres">
      <dgm:prSet presAssocID="{DF20D8D4-EC8B-4428-B8C7-DCE5D40832BF}" presName="textBox5e" presStyleLbl="revTx" presStyleIdx="4" presStyleCnt="5" custScaleX="153401" custScaleY="26890" custLinFactNeighborX="-36930" custLinFactNeighborY="-25521">
        <dgm:presLayoutVars>
          <dgm:bulletEnabled val="1"/>
        </dgm:presLayoutVars>
      </dgm:prSet>
      <dgm:spPr/>
      <dgm:t>
        <a:bodyPr/>
        <a:lstStyle/>
        <a:p>
          <a:endParaRPr lang="en-US"/>
        </a:p>
      </dgm:t>
    </dgm:pt>
  </dgm:ptLst>
  <dgm:cxnLst>
    <dgm:cxn modelId="{ED1562A6-199B-4003-8866-71768AB4E7B2}" type="presOf" srcId="{40F52036-638D-440D-924D-32C3218382A2}" destId="{A15A9A6B-2CC8-43FE-BD22-059AF4AB0ABC}" srcOrd="0" destOrd="0" presId="urn:microsoft.com/office/officeart/2005/8/layout/arrow2"/>
    <dgm:cxn modelId="{0439551D-DE67-4782-AC37-ABB1CE6C43B8}" type="presOf" srcId="{039ABCA4-F9B4-40C6-A4CE-2F424971FAAD}" destId="{D902B0D7-3D30-44AE-AA2C-7544866638EE}" srcOrd="0" destOrd="0" presId="urn:microsoft.com/office/officeart/2005/8/layout/arrow2"/>
    <dgm:cxn modelId="{9BD7F94E-BE83-48AC-AD6A-5FE0ECCA359F}" type="presOf" srcId="{AA624F34-E568-4063-8AD2-35771AEB68EC}" destId="{EA2FCDB0-BF38-475D-884D-538F9AB31B87}" srcOrd="0" destOrd="0" presId="urn:microsoft.com/office/officeart/2005/8/layout/arrow2"/>
    <dgm:cxn modelId="{3737E508-7D77-41C6-88EB-B932F465E60C}" srcId="{AA624F34-E568-4063-8AD2-35771AEB68EC}" destId="{83105BEA-C916-469A-917F-3FDBD6274350}" srcOrd="1" destOrd="0" parTransId="{3AC94FBB-4C9B-48B9-9746-44A74E576B85}" sibTransId="{A8AAF780-D953-4674-B1C2-55E2E38A1B9E}"/>
    <dgm:cxn modelId="{734DFC46-D8ED-4192-82D0-CBAABAD4B701}" srcId="{AA624F34-E568-4063-8AD2-35771AEB68EC}" destId="{ED3CD68A-DDF3-4E7A-9D2E-51B793E1E3C6}" srcOrd="0" destOrd="0" parTransId="{F9121609-FEBA-4581-BD62-73C90AE0F8E6}" sibTransId="{E2401838-B350-43F1-B9A4-C1AB01352C5D}"/>
    <dgm:cxn modelId="{FB85CABE-62FF-45F5-9DA8-3597F3E88C6B}" type="presOf" srcId="{DF20D8D4-EC8B-4428-B8C7-DCE5D40832BF}" destId="{5775DBFF-F944-40B3-9F70-33A8AAF1A971}" srcOrd="0" destOrd="0" presId="urn:microsoft.com/office/officeart/2005/8/layout/arrow2"/>
    <dgm:cxn modelId="{E307148E-3D6E-4179-87C3-A6A47C99A7B3}" srcId="{AA624F34-E568-4063-8AD2-35771AEB68EC}" destId="{40F52036-638D-440D-924D-32C3218382A2}" srcOrd="3" destOrd="0" parTransId="{3855555A-A63F-437D-8770-64C274456404}" sibTransId="{3BCD05F2-FEB2-426E-A417-516FD025EFF4}"/>
    <dgm:cxn modelId="{5B18670E-5974-4ADA-B924-4950AF4470D7}" type="presOf" srcId="{ED3CD68A-DDF3-4E7A-9D2E-51B793E1E3C6}" destId="{D5C16B46-8358-4467-984B-3D3EE4506411}" srcOrd="0" destOrd="0" presId="urn:microsoft.com/office/officeart/2005/8/layout/arrow2"/>
    <dgm:cxn modelId="{24C663F6-2F88-4429-9ECC-2159589A8F45}" srcId="{AA624F34-E568-4063-8AD2-35771AEB68EC}" destId="{039ABCA4-F9B4-40C6-A4CE-2F424971FAAD}" srcOrd="2" destOrd="0" parTransId="{D24CB326-8FFF-465F-98CE-7B5B68C12287}" sibTransId="{056F4447-F9C5-475E-B093-F4877B2AF16B}"/>
    <dgm:cxn modelId="{93AAA8B6-16A8-4999-915A-B4A15E5B7081}" type="presOf" srcId="{83105BEA-C916-469A-917F-3FDBD6274350}" destId="{455E9EF7-2DFB-45D7-BE5B-65A3DF5ACEDF}" srcOrd="0" destOrd="0" presId="urn:microsoft.com/office/officeart/2005/8/layout/arrow2"/>
    <dgm:cxn modelId="{42E2028D-4E3A-4245-9D03-E2018C45B585}" srcId="{AA624F34-E568-4063-8AD2-35771AEB68EC}" destId="{DF20D8D4-EC8B-4428-B8C7-DCE5D40832BF}" srcOrd="4" destOrd="0" parTransId="{23FE83DD-B229-4FCC-A08D-FDC6119592C5}" sibTransId="{D382FFF8-5B8A-4B9C-B0E0-C4CF420FF3DF}"/>
    <dgm:cxn modelId="{78AB9702-180D-45F2-8B18-836B4E1FB1E2}" type="presParOf" srcId="{EA2FCDB0-BF38-475D-884D-538F9AB31B87}" destId="{DA54C3FA-42FC-4D54-AE03-C9D87D4CFC42}" srcOrd="0" destOrd="0" presId="urn:microsoft.com/office/officeart/2005/8/layout/arrow2"/>
    <dgm:cxn modelId="{045FD212-5192-4CCC-BC47-2FFA9632E660}" type="presParOf" srcId="{EA2FCDB0-BF38-475D-884D-538F9AB31B87}" destId="{9EF8179E-6008-43A3-A05D-677EC8F2A8CA}" srcOrd="1" destOrd="0" presId="urn:microsoft.com/office/officeart/2005/8/layout/arrow2"/>
    <dgm:cxn modelId="{A74DDEF7-4D16-434B-9540-5886C7AD9833}" type="presParOf" srcId="{9EF8179E-6008-43A3-A05D-677EC8F2A8CA}" destId="{4EDBB7E7-215A-493F-B215-B4EB43BDA16B}" srcOrd="0" destOrd="0" presId="urn:microsoft.com/office/officeart/2005/8/layout/arrow2"/>
    <dgm:cxn modelId="{DD8DFB39-1380-44EB-A6D5-91E739AECD85}" type="presParOf" srcId="{9EF8179E-6008-43A3-A05D-677EC8F2A8CA}" destId="{D5C16B46-8358-4467-984B-3D3EE4506411}" srcOrd="1" destOrd="0" presId="urn:microsoft.com/office/officeart/2005/8/layout/arrow2"/>
    <dgm:cxn modelId="{9C91AD27-0E77-49CE-BC68-86717B60111C}" type="presParOf" srcId="{9EF8179E-6008-43A3-A05D-677EC8F2A8CA}" destId="{D4FF5260-1A75-416D-A0B1-4C7002B489E7}" srcOrd="2" destOrd="0" presId="urn:microsoft.com/office/officeart/2005/8/layout/arrow2"/>
    <dgm:cxn modelId="{42330911-5D84-49A5-AF2F-F4BFB1BEBECB}" type="presParOf" srcId="{9EF8179E-6008-43A3-A05D-677EC8F2A8CA}" destId="{455E9EF7-2DFB-45D7-BE5B-65A3DF5ACEDF}" srcOrd="3" destOrd="0" presId="urn:microsoft.com/office/officeart/2005/8/layout/arrow2"/>
    <dgm:cxn modelId="{E2E8C558-5340-4601-AFC0-8E8DAAF1086F}" type="presParOf" srcId="{9EF8179E-6008-43A3-A05D-677EC8F2A8CA}" destId="{3996C503-B968-4B27-B4D3-10FC699A14FA}" srcOrd="4" destOrd="0" presId="urn:microsoft.com/office/officeart/2005/8/layout/arrow2"/>
    <dgm:cxn modelId="{BBE54883-C6C7-4CFC-970B-EB236D65A893}" type="presParOf" srcId="{9EF8179E-6008-43A3-A05D-677EC8F2A8CA}" destId="{D902B0D7-3D30-44AE-AA2C-7544866638EE}" srcOrd="5" destOrd="0" presId="urn:microsoft.com/office/officeart/2005/8/layout/arrow2"/>
    <dgm:cxn modelId="{A9D3F4B1-8728-4429-B1C8-9BB86E5F1435}" type="presParOf" srcId="{9EF8179E-6008-43A3-A05D-677EC8F2A8CA}" destId="{3F96E223-F61A-41F9-940A-AD8A8E9D85E7}" srcOrd="6" destOrd="0" presId="urn:microsoft.com/office/officeart/2005/8/layout/arrow2"/>
    <dgm:cxn modelId="{33D2D5EB-F4E3-4F30-A19B-912BED7A73F9}" type="presParOf" srcId="{9EF8179E-6008-43A3-A05D-677EC8F2A8CA}" destId="{A15A9A6B-2CC8-43FE-BD22-059AF4AB0ABC}" srcOrd="7" destOrd="0" presId="urn:microsoft.com/office/officeart/2005/8/layout/arrow2"/>
    <dgm:cxn modelId="{11ABFF95-43F0-48AA-9AEA-39E85D4E3463}" type="presParOf" srcId="{9EF8179E-6008-43A3-A05D-677EC8F2A8CA}" destId="{A6B60D72-CDFC-4990-8C47-A07C19FCB307}" srcOrd="8" destOrd="0" presId="urn:microsoft.com/office/officeart/2005/8/layout/arrow2"/>
    <dgm:cxn modelId="{9E4810A8-FCF8-415F-8974-A9BDA04D91F3}" type="presParOf" srcId="{9EF8179E-6008-43A3-A05D-677EC8F2A8CA}" destId="{5775DBFF-F944-40B3-9F70-33A8AAF1A971}"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CF8D4-4725-4413-AA1E-724E730C8107}">
      <dsp:nvSpPr>
        <dsp:cNvPr id="0" name=""/>
        <dsp:cNvSpPr/>
      </dsp:nvSpPr>
      <dsp:spPr>
        <a:xfrm>
          <a:off x="2791655" y="1641111"/>
          <a:ext cx="3060505" cy="210285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Household</a:t>
          </a:r>
          <a:endParaRPr lang="en-US" sz="3600" kern="1200" dirty="0"/>
        </a:p>
      </dsp:txBody>
      <dsp:txXfrm>
        <a:off x="3239856" y="1949067"/>
        <a:ext cx="2164103" cy="1486940"/>
      </dsp:txXfrm>
    </dsp:sp>
    <dsp:sp modelId="{EAFF8844-F7BD-415F-92DB-8197CEDE81FB}">
      <dsp:nvSpPr>
        <dsp:cNvPr id="0" name=""/>
        <dsp:cNvSpPr/>
      </dsp:nvSpPr>
      <dsp:spPr>
        <a:xfrm rot="16200000">
          <a:off x="4252457" y="1272655"/>
          <a:ext cx="138901" cy="48269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4273292" y="1390029"/>
        <a:ext cx="97231" cy="289617"/>
      </dsp:txXfrm>
    </dsp:sp>
    <dsp:sp modelId="{9146F9B5-DEB5-40D6-AD9B-7E4CF4C2FD38}">
      <dsp:nvSpPr>
        <dsp:cNvPr id="0" name=""/>
        <dsp:cNvSpPr/>
      </dsp:nvSpPr>
      <dsp:spPr>
        <a:xfrm>
          <a:off x="3482414" y="0"/>
          <a:ext cx="1678987" cy="137903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0" kern="1200" dirty="0" smtClean="0"/>
            <a:t>Poor</a:t>
          </a:r>
          <a:endParaRPr lang="en-US" sz="2800" b="0" kern="1200" dirty="0"/>
        </a:p>
      </dsp:txBody>
      <dsp:txXfrm>
        <a:off x="3728296" y="201955"/>
        <a:ext cx="1187223" cy="975124"/>
      </dsp:txXfrm>
    </dsp:sp>
    <dsp:sp modelId="{62EB8B10-D0E5-4B46-A9EB-D633C360B035}">
      <dsp:nvSpPr>
        <dsp:cNvPr id="0" name=""/>
        <dsp:cNvSpPr/>
      </dsp:nvSpPr>
      <dsp:spPr>
        <a:xfrm rot="21016498">
          <a:off x="5885564" y="2166385"/>
          <a:ext cx="196284" cy="482695"/>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885987" y="2267897"/>
        <a:ext cx="137399" cy="289617"/>
      </dsp:txXfrm>
    </dsp:sp>
    <dsp:sp modelId="{B3FB1AF8-1177-4C32-9E67-9140BED183EA}">
      <dsp:nvSpPr>
        <dsp:cNvPr id="0" name=""/>
        <dsp:cNvSpPr/>
      </dsp:nvSpPr>
      <dsp:spPr>
        <a:xfrm>
          <a:off x="6146531" y="1504613"/>
          <a:ext cx="1929804" cy="1419694"/>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Landholding</a:t>
          </a:r>
          <a:endParaRPr lang="en-US" sz="2000" kern="1200" dirty="0"/>
        </a:p>
      </dsp:txBody>
      <dsp:txXfrm>
        <a:off x="6429144" y="1712522"/>
        <a:ext cx="1364578" cy="1003876"/>
      </dsp:txXfrm>
    </dsp:sp>
    <dsp:sp modelId="{D20778C4-BE81-4D21-B12B-C3DD0D8795F7}">
      <dsp:nvSpPr>
        <dsp:cNvPr id="0" name=""/>
        <dsp:cNvSpPr/>
      </dsp:nvSpPr>
      <dsp:spPr>
        <a:xfrm rot="2271046">
          <a:off x="5384241" y="3361764"/>
          <a:ext cx="218854" cy="482695"/>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391148" y="3438160"/>
        <a:ext cx="153198" cy="289617"/>
      </dsp:txXfrm>
    </dsp:sp>
    <dsp:sp modelId="{8C9ADBC6-6B94-4C9C-9DA8-F43982F20E38}">
      <dsp:nvSpPr>
        <dsp:cNvPr id="0" name=""/>
        <dsp:cNvSpPr/>
      </dsp:nvSpPr>
      <dsp:spPr>
        <a:xfrm>
          <a:off x="5296822" y="3560502"/>
          <a:ext cx="2110943" cy="1419694"/>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Maize production</a:t>
          </a:r>
          <a:endParaRPr lang="en-US" sz="2000" kern="1200" dirty="0"/>
        </a:p>
      </dsp:txBody>
      <dsp:txXfrm>
        <a:off x="5605962" y="3768411"/>
        <a:ext cx="1492663" cy="1003876"/>
      </dsp:txXfrm>
    </dsp:sp>
    <dsp:sp modelId="{C2E7C319-094D-41F2-8CC9-1ACB039E0A51}">
      <dsp:nvSpPr>
        <dsp:cNvPr id="0" name=""/>
        <dsp:cNvSpPr/>
      </dsp:nvSpPr>
      <dsp:spPr>
        <a:xfrm rot="8433010">
          <a:off x="3052881" y="3397149"/>
          <a:ext cx="238872" cy="482695"/>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3116380" y="3470921"/>
        <a:ext cx="167210" cy="289617"/>
      </dsp:txXfrm>
    </dsp:sp>
    <dsp:sp modelId="{A93F9923-FB1F-4E77-B75E-00EA78835C2B}">
      <dsp:nvSpPr>
        <dsp:cNvPr id="0" name=""/>
        <dsp:cNvSpPr/>
      </dsp:nvSpPr>
      <dsp:spPr>
        <a:xfrm>
          <a:off x="1383519" y="3605620"/>
          <a:ext cx="1932203" cy="1419694"/>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Legume</a:t>
          </a:r>
        </a:p>
        <a:p>
          <a:pPr lvl="0" algn="ctr" defTabSz="889000">
            <a:lnSpc>
              <a:spcPct val="90000"/>
            </a:lnSpc>
            <a:spcBef>
              <a:spcPct val="0"/>
            </a:spcBef>
            <a:spcAft>
              <a:spcPct val="35000"/>
            </a:spcAft>
          </a:pPr>
          <a:r>
            <a:rPr lang="en-US" sz="2000" kern="1200" dirty="0" smtClean="0"/>
            <a:t>production</a:t>
          </a:r>
          <a:endParaRPr lang="en-US" sz="2000" kern="1200" dirty="0"/>
        </a:p>
      </dsp:txBody>
      <dsp:txXfrm>
        <a:off x="1666484" y="3813529"/>
        <a:ext cx="1366273" cy="1003876"/>
      </dsp:txXfrm>
    </dsp:sp>
    <dsp:sp modelId="{481667DC-7649-464F-9CC5-9CB9D70E7665}">
      <dsp:nvSpPr>
        <dsp:cNvPr id="0" name=""/>
        <dsp:cNvSpPr/>
      </dsp:nvSpPr>
      <dsp:spPr>
        <a:xfrm rot="12230676">
          <a:off x="2265554" y="1669487"/>
          <a:ext cx="575455" cy="482695"/>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2404182" y="1795296"/>
        <a:ext cx="430647" cy="289617"/>
      </dsp:txXfrm>
    </dsp:sp>
    <dsp:sp modelId="{1C815A7A-DEA7-482E-BA0C-3AD9A2944169}">
      <dsp:nvSpPr>
        <dsp:cNvPr id="0" name=""/>
        <dsp:cNvSpPr/>
      </dsp:nvSpPr>
      <dsp:spPr>
        <a:xfrm>
          <a:off x="329263" y="623105"/>
          <a:ext cx="1833080" cy="1419694"/>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Improved food supply</a:t>
          </a:r>
          <a:endParaRPr lang="en-US" sz="2000" kern="1200" dirty="0"/>
        </a:p>
      </dsp:txBody>
      <dsp:txXfrm>
        <a:off x="597711" y="831014"/>
        <a:ext cx="1296184" cy="10038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54C3FA-42FC-4D54-AE03-C9D87D4CFC42}">
      <dsp:nvSpPr>
        <dsp:cNvPr id="0" name=""/>
        <dsp:cNvSpPr/>
      </dsp:nvSpPr>
      <dsp:spPr>
        <a:xfrm>
          <a:off x="904879" y="0"/>
          <a:ext cx="6758193" cy="4223871"/>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DBB7E7-215A-493F-B215-B4EB43BDA16B}">
      <dsp:nvSpPr>
        <dsp:cNvPr id="0" name=""/>
        <dsp:cNvSpPr/>
      </dsp:nvSpPr>
      <dsp:spPr>
        <a:xfrm>
          <a:off x="1570561" y="3140870"/>
          <a:ext cx="155438" cy="155438"/>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C16B46-8358-4467-984B-3D3EE4506411}">
      <dsp:nvSpPr>
        <dsp:cNvPr id="0" name=""/>
        <dsp:cNvSpPr/>
      </dsp:nvSpPr>
      <dsp:spPr>
        <a:xfrm>
          <a:off x="1925214" y="3218589"/>
          <a:ext cx="2324053" cy="1005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364" tIns="0" rIns="0" bIns="0" numCol="1" spcCol="1270" anchor="t" anchorCtr="0">
          <a:noAutofit/>
        </a:bodyPr>
        <a:lstStyle/>
        <a:p>
          <a:pPr lvl="0" algn="l"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End Market Analysis</a:t>
          </a:r>
          <a:endParaRPr lang="en-US" sz="2800" kern="1200" dirty="0">
            <a:effectLst>
              <a:outerShdw blurRad="38100" dist="38100" dir="2700000" algn="tl">
                <a:srgbClr val="000000">
                  <a:alpha val="43137"/>
                </a:srgbClr>
              </a:outerShdw>
            </a:effectLst>
          </a:endParaRPr>
        </a:p>
      </dsp:txBody>
      <dsp:txXfrm>
        <a:off x="1925214" y="3218589"/>
        <a:ext cx="2324053" cy="1005281"/>
      </dsp:txXfrm>
    </dsp:sp>
    <dsp:sp modelId="{D4FF5260-1A75-416D-A0B1-4C7002B489E7}">
      <dsp:nvSpPr>
        <dsp:cNvPr id="0" name=""/>
        <dsp:cNvSpPr/>
      </dsp:nvSpPr>
      <dsp:spPr>
        <a:xfrm>
          <a:off x="2411956" y="2332421"/>
          <a:ext cx="243294" cy="243294"/>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5E9EF7-2DFB-45D7-BE5B-65A3DF5ACEDF}">
      <dsp:nvSpPr>
        <dsp:cNvPr id="0" name=""/>
        <dsp:cNvSpPr/>
      </dsp:nvSpPr>
      <dsp:spPr>
        <a:xfrm>
          <a:off x="486736" y="2011388"/>
          <a:ext cx="2054641" cy="462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917" tIns="0" rIns="0" bIns="0" numCol="1" spcCol="1270" anchor="t" anchorCtr="0">
          <a:noAutofit/>
        </a:bodyPr>
        <a:lstStyle/>
        <a:p>
          <a:pPr lvl="0" algn="l"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Constraints</a:t>
          </a:r>
          <a:endParaRPr lang="en-US" sz="2800" kern="1200" dirty="0">
            <a:effectLst>
              <a:outerShdw blurRad="38100" dist="38100" dir="2700000" algn="tl">
                <a:srgbClr val="000000">
                  <a:alpha val="43137"/>
                </a:srgbClr>
              </a:outerShdw>
            </a:effectLst>
          </a:endParaRPr>
        </a:p>
      </dsp:txBody>
      <dsp:txXfrm>
        <a:off x="486736" y="2011388"/>
        <a:ext cx="2054641" cy="462874"/>
      </dsp:txXfrm>
    </dsp:sp>
    <dsp:sp modelId="{3996C503-B968-4B27-B4D3-10FC699A14FA}">
      <dsp:nvSpPr>
        <dsp:cNvPr id="0" name=""/>
        <dsp:cNvSpPr/>
      </dsp:nvSpPr>
      <dsp:spPr>
        <a:xfrm>
          <a:off x="3493267" y="1687858"/>
          <a:ext cx="324393" cy="32439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02B0D7-3D30-44AE-AA2C-7544866638EE}">
      <dsp:nvSpPr>
        <dsp:cNvPr id="0" name=""/>
        <dsp:cNvSpPr/>
      </dsp:nvSpPr>
      <dsp:spPr>
        <a:xfrm>
          <a:off x="2834759" y="2092374"/>
          <a:ext cx="2565580" cy="1799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889" tIns="0" rIns="0" bIns="0" numCol="1" spcCol="1270" anchor="t" anchorCtr="0">
          <a:noAutofit/>
        </a:bodyPr>
        <a:lstStyle/>
        <a:p>
          <a:pPr lvl="0" algn="l"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“Buyer’s Tour”</a:t>
          </a:r>
          <a:endParaRPr lang="en-US" sz="2800" kern="1200" dirty="0">
            <a:effectLst>
              <a:outerShdw blurRad="38100" dist="38100" dir="2700000" algn="tl">
                <a:srgbClr val="000000">
                  <a:alpha val="43137"/>
                </a:srgbClr>
              </a:outerShdw>
            </a:effectLst>
          </a:endParaRPr>
        </a:p>
      </dsp:txBody>
      <dsp:txXfrm>
        <a:off x="2834759" y="2092374"/>
        <a:ext cx="2565580" cy="1799731"/>
      </dsp:txXfrm>
    </dsp:sp>
    <dsp:sp modelId="{3F96E223-F61A-41F9-940A-AD8A8E9D85E7}">
      <dsp:nvSpPr>
        <dsp:cNvPr id="0" name=""/>
        <dsp:cNvSpPr/>
      </dsp:nvSpPr>
      <dsp:spPr>
        <a:xfrm>
          <a:off x="4750291" y="1184373"/>
          <a:ext cx="419008" cy="419008"/>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5A9A6B-2CC8-43FE-BD22-059AF4AB0ABC}">
      <dsp:nvSpPr>
        <dsp:cNvPr id="0" name=""/>
        <dsp:cNvSpPr/>
      </dsp:nvSpPr>
      <dsp:spPr>
        <a:xfrm>
          <a:off x="3306133" y="265247"/>
          <a:ext cx="2451088" cy="127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024" tIns="0" rIns="0" bIns="0" numCol="1" spcCol="1270" anchor="t" anchorCtr="0">
          <a:noAutofit/>
        </a:bodyPr>
        <a:lstStyle/>
        <a:p>
          <a:pPr lvl="0" algn="l" defTabSz="1244600">
            <a:lnSpc>
              <a:spcPct val="90000"/>
            </a:lnSpc>
            <a:spcBef>
              <a:spcPct val="0"/>
            </a:spcBef>
            <a:spcAft>
              <a:spcPct val="35000"/>
            </a:spcAft>
          </a:pPr>
          <a:r>
            <a:rPr lang="en-US" sz="2800" kern="1200" dirty="0" smtClean="0">
              <a:solidFill>
                <a:schemeClr val="tx1"/>
              </a:solidFill>
              <a:effectLst>
                <a:outerShdw blurRad="38100" dist="38100" dir="2700000" algn="tl">
                  <a:srgbClr val="000000">
                    <a:alpha val="43137"/>
                  </a:srgbClr>
                </a:outerShdw>
              </a:effectLst>
            </a:rPr>
            <a:t>Commercial Transactions</a:t>
          </a:r>
          <a:endParaRPr lang="en-US" sz="2800" kern="1200" dirty="0">
            <a:solidFill>
              <a:schemeClr val="tx1"/>
            </a:solidFill>
            <a:effectLst>
              <a:outerShdw blurRad="38100" dist="38100" dir="2700000" algn="tl">
                <a:srgbClr val="000000">
                  <a:alpha val="43137"/>
                </a:srgbClr>
              </a:outerShdw>
            </a:effectLst>
          </a:endParaRPr>
        </a:p>
      </dsp:txBody>
      <dsp:txXfrm>
        <a:off x="3306133" y="265247"/>
        <a:ext cx="2451088" cy="1272761"/>
      </dsp:txXfrm>
    </dsp:sp>
    <dsp:sp modelId="{A6B60D72-CDFC-4990-8C47-A07C19FCB307}">
      <dsp:nvSpPr>
        <dsp:cNvPr id="0" name=""/>
        <dsp:cNvSpPr/>
      </dsp:nvSpPr>
      <dsp:spPr>
        <a:xfrm>
          <a:off x="6044485" y="848153"/>
          <a:ext cx="533897" cy="53389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75DBFF-F944-40B3-9F70-33A8AAF1A971}">
      <dsp:nvSpPr>
        <dsp:cNvPr id="0" name=""/>
        <dsp:cNvSpPr/>
      </dsp:nvSpPr>
      <dsp:spPr>
        <a:xfrm>
          <a:off x="5451379" y="1458123"/>
          <a:ext cx="2073427" cy="8359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2901" tIns="0" rIns="0" bIns="0" numCol="1" spcCol="1270" anchor="t" anchorCtr="0">
          <a:noAutofit/>
        </a:bodyPr>
        <a:lstStyle/>
        <a:p>
          <a:pPr lvl="0" algn="l"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Marketing Innovations</a:t>
          </a:r>
          <a:endParaRPr lang="en-US" sz="2800" kern="1200" dirty="0">
            <a:effectLst>
              <a:outerShdw blurRad="38100" dist="38100" dir="2700000" algn="tl">
                <a:srgbClr val="000000">
                  <a:alpha val="43137"/>
                </a:srgbClr>
              </a:outerShdw>
            </a:effectLst>
          </a:endParaRPr>
        </a:p>
      </dsp:txBody>
      <dsp:txXfrm>
        <a:off x="5451379" y="1458123"/>
        <a:ext cx="2073427" cy="835947"/>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67F5253C-9A75-AF46-ACEE-EAEE5B05D801}" type="datetimeFigureOut">
              <a:rPr lang="en-US" smtClean="0"/>
              <a:pPr/>
              <a:t>6/12/2016</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D1A940B9-CD79-EF4A-961D-7F81D59A9659}" type="slidenum">
              <a:rPr lang="en-US" smtClean="0"/>
              <a:pPr/>
              <a:t>‹#›</a:t>
            </a:fld>
            <a:endParaRPr lang="en-US"/>
          </a:p>
        </p:txBody>
      </p:sp>
    </p:spTree>
    <p:extLst>
      <p:ext uri="{BB962C8B-B14F-4D97-AF65-F5344CB8AC3E}">
        <p14:creationId xmlns:p14="http://schemas.microsoft.com/office/powerpoint/2010/main" val="7116193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6B0B5A0C-4C94-FA4D-AE3B-06DAC0064AF4}" type="datetimeFigureOut">
              <a:rPr lang="en-US" smtClean="0"/>
              <a:pPr/>
              <a:t>6/12/2016</a:t>
            </a:fld>
            <a:endParaRPr lang="en-US"/>
          </a:p>
        </p:txBody>
      </p:sp>
      <p:sp>
        <p:nvSpPr>
          <p:cNvPr id="4" name="Slide Image Placeholder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DD154D62-D7A5-D248-8B93-7A8623E1000B}" type="slidenum">
              <a:rPr lang="en-US" smtClean="0"/>
              <a:pPr/>
              <a:t>‹#›</a:t>
            </a:fld>
            <a:endParaRPr lang="en-US"/>
          </a:p>
        </p:txBody>
      </p:sp>
    </p:spTree>
    <p:extLst>
      <p:ext uri="{BB962C8B-B14F-4D97-AF65-F5344CB8AC3E}">
        <p14:creationId xmlns:p14="http://schemas.microsoft.com/office/powerpoint/2010/main" val="142331739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insert your implementing partner </a:t>
            </a:r>
            <a:r>
              <a:rPr lang="en-US" b="1" dirty="0" smtClean="0"/>
              <a:t>institutional</a:t>
            </a:r>
            <a:r>
              <a:rPr lang="en-US" dirty="0" smtClean="0"/>
              <a:t> logo, go to View</a:t>
            </a:r>
            <a:r>
              <a:rPr lang="en-US" baseline="0" dirty="0" smtClean="0"/>
              <a:t> &gt;&gt; Slide Master, and replace the gray box with your logo, placing it to the right of the USAID logo at the bottom. No text or partner logos can be placed within the upper blue banner.</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1</a:t>
            </a:fld>
            <a:endParaRPr lang="en-US"/>
          </a:p>
        </p:txBody>
      </p:sp>
    </p:spTree>
    <p:extLst>
      <p:ext uri="{BB962C8B-B14F-4D97-AF65-F5344CB8AC3E}">
        <p14:creationId xmlns:p14="http://schemas.microsoft.com/office/powerpoint/2010/main" val="1340086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 </a:t>
            </a:r>
            <a:r>
              <a:rPr lang="en-US" sz="1200" dirty="0" err="1" smtClean="0"/>
              <a:t>Ntchisi</a:t>
            </a:r>
            <a:r>
              <a:rPr lang="en-US" sz="1200" dirty="0" smtClean="0"/>
              <a:t> district, </a:t>
            </a:r>
            <a:r>
              <a:rPr lang="en-US" sz="1200" dirty="0" err="1" smtClean="0"/>
              <a:t>Sunseed</a:t>
            </a:r>
            <a:r>
              <a:rPr lang="en-US" sz="1200" dirty="0" smtClean="0"/>
              <a:t> has not worked with a single NGO, rather they worked directly with the DADO and the relationship has been great. </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20</a:t>
            </a:fld>
            <a:endParaRPr lang="en-US"/>
          </a:p>
        </p:txBody>
      </p:sp>
    </p:spTree>
    <p:extLst>
      <p:ext uri="{BB962C8B-B14F-4D97-AF65-F5344CB8AC3E}">
        <p14:creationId xmlns:p14="http://schemas.microsoft.com/office/powerpoint/2010/main" val="1831124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2400" dirty="0" smtClean="0">
                <a:latin typeface="Arial" panose="020B0604020202020204" pitchFamily="34" charset="0"/>
                <a:cs typeface="Arial" panose="020B0604020202020204" pitchFamily="34" charset="0"/>
              </a:rPr>
              <a:t>with processors can be difficult, each has their own conditions</a:t>
            </a:r>
          </a:p>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28</a:t>
            </a:fld>
            <a:endParaRPr lang="en-US"/>
          </a:p>
        </p:txBody>
      </p:sp>
    </p:spTree>
    <p:extLst>
      <p:ext uri="{BB962C8B-B14F-4D97-AF65-F5344CB8AC3E}">
        <p14:creationId xmlns:p14="http://schemas.microsoft.com/office/powerpoint/2010/main" val="4005121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2200" dirty="0" smtClean="0"/>
              <a:t>People believe the farmer doesn’t want to do their commitment, but when you talk to farmers they are confused about what they need to do, what seed if for this or that partner</a:t>
            </a:r>
          </a:p>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29</a:t>
            </a:fld>
            <a:endParaRPr lang="en-US"/>
          </a:p>
        </p:txBody>
      </p:sp>
    </p:spTree>
    <p:extLst>
      <p:ext uri="{BB962C8B-B14F-4D97-AF65-F5344CB8AC3E}">
        <p14:creationId xmlns:p14="http://schemas.microsoft.com/office/powerpoint/2010/main" val="3054652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 might seem that if you talk to farmers once, farmers don’t understand, but throughout the season, they get it</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30</a:t>
            </a:fld>
            <a:endParaRPr lang="en-US"/>
          </a:p>
        </p:txBody>
      </p:sp>
    </p:spTree>
    <p:extLst>
      <p:ext uri="{BB962C8B-B14F-4D97-AF65-F5344CB8AC3E}">
        <p14:creationId xmlns:p14="http://schemas.microsoft.com/office/powerpoint/2010/main" val="2380955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Poor tobacco selling prices, more people switching to soybean because of prices, good this year but next year we should expect overproduction and reduction in prices. </a:t>
            </a:r>
            <a:r>
              <a:rPr lang="en-US" smtClean="0"/>
              <a:t>However, farmers have a great expectation for next year</a:t>
            </a:r>
            <a:endParaRPr lang="en-US"/>
          </a:p>
        </p:txBody>
      </p:sp>
      <p:sp>
        <p:nvSpPr>
          <p:cNvPr id="4" name="Slide Number Placeholder 3"/>
          <p:cNvSpPr>
            <a:spLocks noGrp="1"/>
          </p:cNvSpPr>
          <p:nvPr>
            <p:ph type="sldNum" sz="quarter" idx="10"/>
          </p:nvPr>
        </p:nvSpPr>
        <p:spPr/>
        <p:txBody>
          <a:bodyPr/>
          <a:lstStyle/>
          <a:p>
            <a:fld id="{DD154D62-D7A5-D248-8B93-7A8623E1000B}" type="slidenum">
              <a:rPr lang="en-US" smtClean="0"/>
              <a:pPr/>
              <a:t>31</a:t>
            </a:fld>
            <a:endParaRPr lang="en-US"/>
          </a:p>
        </p:txBody>
      </p:sp>
    </p:spTree>
    <p:extLst>
      <p:ext uri="{BB962C8B-B14F-4D97-AF65-F5344CB8AC3E}">
        <p14:creationId xmlns:p14="http://schemas.microsoft.com/office/powerpoint/2010/main" val="2380955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purpose of this meeting I will focus on ag</a:t>
            </a:r>
            <a:r>
              <a:rPr lang="en-US" baseline="0" dirty="0" smtClean="0"/>
              <a:t> and value chains </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2</a:t>
            </a:fld>
            <a:endParaRPr lang="en-US"/>
          </a:p>
        </p:txBody>
      </p:sp>
    </p:spTree>
    <p:extLst>
      <p:ext uri="{BB962C8B-B14F-4D97-AF65-F5344CB8AC3E}">
        <p14:creationId xmlns:p14="http://schemas.microsoft.com/office/powerpoint/2010/main" val="2968509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7584"/>
            <a:r>
              <a:rPr lang="en-US" dirty="0" smtClean="0"/>
              <a:t>Districts are- Mchinji, Lilongwe, Dedza, Ntcheu, Balaka, Machinga and Mangochi-</a:t>
            </a:r>
            <a:r>
              <a:rPr lang="en-US" baseline="0" dirty="0" smtClean="0"/>
              <a:t> </a:t>
            </a:r>
            <a:r>
              <a:rPr lang="en-US" dirty="0" smtClean="0"/>
              <a:t>chosen because they have high rates of undernutrition and poverty but also some assets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9521A267-5D58-4ACC-ACB8-5736AEA2790B}" type="slidenum">
              <a:rPr lang="en-US" smtClean="0"/>
              <a:t>4</a:t>
            </a:fld>
            <a:endParaRPr lang="en-US"/>
          </a:p>
        </p:txBody>
      </p:sp>
    </p:spTree>
    <p:extLst>
      <p:ext uri="{BB962C8B-B14F-4D97-AF65-F5344CB8AC3E}">
        <p14:creationId xmlns:p14="http://schemas.microsoft.com/office/powerpoint/2010/main" val="4284718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mj-lt"/>
              <a:buAutoNum type="arabicPeriod"/>
            </a:pPr>
            <a:r>
              <a:rPr lang="en-US" dirty="0" smtClean="0"/>
              <a:t>Poor farming households with adequate land resources (landholding sizes 0.7 ha or above) and experiencing increased productivity of maize will respond to household and market demand by freeing up resources to diversify into higher-return-per-hectare commodities, such as legumes and dairy. </a:t>
            </a:r>
          </a:p>
          <a:p>
            <a:pPr marL="514350" indent="-514350">
              <a:buFont typeface="+mj-lt"/>
              <a:buAutoNum type="arabicPeriod"/>
            </a:pPr>
            <a:r>
              <a:rPr lang="en-US" dirty="0" smtClean="0"/>
              <a:t>Nutrition-related behavior change (combined with improved food supply) and use of complementary services will lead to a reduction in chronic malnutrition</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5</a:t>
            </a:fld>
            <a:endParaRPr lang="en-US"/>
          </a:p>
        </p:txBody>
      </p:sp>
    </p:spTree>
    <p:extLst>
      <p:ext uri="{BB962C8B-B14F-4D97-AF65-F5344CB8AC3E}">
        <p14:creationId xmlns:p14="http://schemas.microsoft.com/office/powerpoint/2010/main" val="3128465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2400" dirty="0" smtClean="0"/>
              <a:t>776,378 &lt; 5 children at Child Health Days </a:t>
            </a:r>
          </a:p>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8</a:t>
            </a:fld>
            <a:endParaRPr lang="en-US"/>
          </a:p>
        </p:txBody>
      </p:sp>
    </p:spTree>
    <p:extLst>
      <p:ext uri="{BB962C8B-B14F-4D97-AF65-F5344CB8AC3E}">
        <p14:creationId xmlns:p14="http://schemas.microsoft.com/office/powerpoint/2010/main" val="225641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Gender</a:t>
            </a:r>
            <a:r>
              <a:rPr lang="en-US" baseline="0" dirty="0" smtClean="0"/>
              <a:t> Action and learning systems </a:t>
            </a:r>
            <a:endParaRPr lang="en-US" dirty="0" smtClean="0"/>
          </a:p>
          <a:p>
            <a:r>
              <a:rPr lang="en-US" dirty="0" smtClean="0"/>
              <a:t>GALS is </a:t>
            </a:r>
            <a:r>
              <a:rPr lang="en-US" dirty="0" err="1" smtClean="0"/>
              <a:t>Mangochi</a:t>
            </a:r>
            <a:r>
              <a:rPr lang="en-US" dirty="0" smtClean="0"/>
              <a:t>, Lilongwe and </a:t>
            </a:r>
            <a:r>
              <a:rPr lang="en-US" dirty="0" err="1" smtClean="0"/>
              <a:t>Mchinji</a:t>
            </a:r>
            <a:endParaRPr lang="en-US" dirty="0" smtClean="0"/>
          </a:p>
          <a:p>
            <a:r>
              <a:rPr lang="en-US" dirty="0" smtClean="0"/>
              <a:t>Adult</a:t>
            </a:r>
            <a:r>
              <a:rPr lang="en-US" baseline="0" dirty="0" smtClean="0"/>
              <a:t> literacy in Lilongwe, </a:t>
            </a:r>
            <a:r>
              <a:rPr lang="en-US" baseline="0" dirty="0" err="1" smtClean="0"/>
              <a:t>Balaka</a:t>
            </a:r>
            <a:r>
              <a:rPr lang="en-US" baseline="0" dirty="0" smtClean="0"/>
              <a:t>, </a:t>
            </a:r>
            <a:r>
              <a:rPr lang="en-US" baseline="0" dirty="0" err="1" smtClean="0"/>
              <a:t>Machinga</a:t>
            </a:r>
            <a:r>
              <a:rPr lang="en-US" baseline="0" dirty="0" smtClean="0"/>
              <a:t> and </a:t>
            </a:r>
            <a:r>
              <a:rPr lang="en-US" baseline="0" dirty="0" err="1" smtClean="0"/>
              <a:t>Mangochi</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9</a:t>
            </a:fld>
            <a:endParaRPr lang="en-US"/>
          </a:p>
        </p:txBody>
      </p:sp>
    </p:spTree>
    <p:extLst>
      <p:ext uri="{BB962C8B-B14F-4D97-AF65-F5344CB8AC3E}">
        <p14:creationId xmlns:p14="http://schemas.microsoft.com/office/powerpoint/2010/main" val="2802948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10</a:t>
            </a:fld>
            <a:endParaRPr lang="en-US"/>
          </a:p>
        </p:txBody>
      </p:sp>
    </p:spTree>
    <p:extLst>
      <p:ext uri="{BB962C8B-B14F-4D97-AF65-F5344CB8AC3E}">
        <p14:creationId xmlns:p14="http://schemas.microsoft.com/office/powerpoint/2010/main" val="468104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14</a:t>
            </a:fld>
            <a:endParaRPr lang="en-US"/>
          </a:p>
        </p:txBody>
      </p:sp>
    </p:spTree>
    <p:extLst>
      <p:ext uri="{BB962C8B-B14F-4D97-AF65-F5344CB8AC3E}">
        <p14:creationId xmlns:p14="http://schemas.microsoft.com/office/powerpoint/2010/main" val="1761189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200" dirty="0" smtClean="0">
                <a:latin typeface="Arial" panose="020B0604020202020204" pitchFamily="34" charset="0"/>
                <a:cs typeface="Arial" panose="020B0604020202020204" pitchFamily="34" charset="0"/>
              </a:rPr>
              <a:t>Cost US$16,578.46 </a:t>
            </a:r>
          </a:p>
          <a:p>
            <a:pPr lvl="1"/>
            <a:r>
              <a:rPr lang="en-US" sz="2200" dirty="0" smtClean="0">
                <a:latin typeface="Arial" panose="020B0604020202020204" pitchFamily="34" charset="0"/>
                <a:cs typeface="Arial" panose="020B0604020202020204" pitchFamily="34" charset="0"/>
              </a:rPr>
              <a:t>Sales US$150,000</a:t>
            </a:r>
            <a:endParaRPr lang="en-US" dirty="0"/>
          </a:p>
        </p:txBody>
      </p:sp>
      <p:sp>
        <p:nvSpPr>
          <p:cNvPr id="4" name="Slide Number Placeholder 3"/>
          <p:cNvSpPr>
            <a:spLocks noGrp="1"/>
          </p:cNvSpPr>
          <p:nvPr>
            <p:ph type="sldNum" sz="quarter" idx="10"/>
          </p:nvPr>
        </p:nvSpPr>
        <p:spPr/>
        <p:txBody>
          <a:bodyPr/>
          <a:lstStyle/>
          <a:p>
            <a:fld id="{DD154D62-D7A5-D248-8B93-7A8623E1000B}" type="slidenum">
              <a:rPr lang="en-US" smtClean="0"/>
              <a:pPr/>
              <a:t>17</a:t>
            </a:fld>
            <a:endParaRPr lang="en-US"/>
          </a:p>
        </p:txBody>
      </p:sp>
    </p:spTree>
    <p:extLst>
      <p:ext uri="{BB962C8B-B14F-4D97-AF65-F5344CB8AC3E}">
        <p14:creationId xmlns:p14="http://schemas.microsoft.com/office/powerpoint/2010/main" val="3707493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extBox 9"/>
          <p:cNvSpPr txBox="1"/>
          <p:nvPr userDrawn="1"/>
        </p:nvSpPr>
        <p:spPr>
          <a:xfrm>
            <a:off x="358758" y="6611159"/>
            <a:ext cx="7226024" cy="230832"/>
          </a:xfrm>
          <a:prstGeom prst="rect">
            <a:avLst/>
          </a:prstGeom>
          <a:noFill/>
          <a:ln w="12700" cap="sq" cmpd="sng">
            <a:noFill/>
            <a:prstDash val="solid"/>
          </a:ln>
        </p:spPr>
        <p:txBody>
          <a:bodyPr wrap="square" rtlCol="0" anchor="t" anchorCtr="0">
            <a:spAutoFit/>
          </a:bodyPr>
          <a:lstStyle/>
          <a:p>
            <a:r>
              <a:rPr lang="en-US" sz="900" b="0" i="1" dirty="0" smtClean="0">
                <a:solidFill>
                  <a:schemeClr val="bg1"/>
                </a:solidFill>
                <a:latin typeface="Arial"/>
                <a:cs typeface="Arial"/>
              </a:rPr>
              <a:t>Photo</a:t>
            </a:r>
            <a:r>
              <a:rPr lang="en-US" sz="900" b="0" i="1" baseline="0" dirty="0" smtClean="0">
                <a:solidFill>
                  <a:schemeClr val="bg1"/>
                </a:solidFill>
                <a:latin typeface="Arial"/>
                <a:cs typeface="Arial"/>
              </a:rPr>
              <a:t> Credit Goes Here</a:t>
            </a:r>
            <a:endParaRPr lang="en-US" sz="900" b="0" i="1" dirty="0">
              <a:solidFill>
                <a:schemeClr val="bg1"/>
              </a:solidFill>
              <a:latin typeface="Arial"/>
              <a:cs typeface="Arial"/>
            </a:endParaRPr>
          </a:p>
        </p:txBody>
      </p:sp>
      <p:sp>
        <p:nvSpPr>
          <p:cNvPr id="15" name="Text Placeholder 14"/>
          <p:cNvSpPr>
            <a:spLocks noGrp="1"/>
          </p:cNvSpPr>
          <p:nvPr>
            <p:ph type="body" sz="quarter" idx="12" hasCustomPrompt="1"/>
          </p:nvPr>
        </p:nvSpPr>
        <p:spPr>
          <a:xfrm>
            <a:off x="462856" y="5723098"/>
            <a:ext cx="5022850" cy="260350"/>
          </a:xfrm>
          <a:prstGeom prst="rect">
            <a:avLst/>
          </a:prstGeom>
        </p:spPr>
        <p:txBody>
          <a:bodyPr/>
          <a:lstStyle>
            <a:lvl1pPr marL="0" indent="0">
              <a:buNone/>
              <a:defRPr sz="1000" i="1" baseline="0">
                <a:solidFill>
                  <a:schemeClr val="tx1"/>
                </a:solidFill>
                <a:latin typeface="Arial" panose="020B0604020202020204" pitchFamily="34" charset="0"/>
                <a:cs typeface="Arial" panose="020B0604020202020204" pitchFamily="34" charset="0"/>
              </a:defRPr>
            </a:lvl1pPr>
          </a:lstStyle>
          <a:p>
            <a:pPr lvl="0"/>
            <a:r>
              <a:rPr lang="en-US" dirty="0" smtClean="0"/>
              <a:t>Photo credit: Name/Organization</a:t>
            </a:r>
            <a:endParaRPr lang="en-US" dirty="0"/>
          </a:p>
        </p:txBody>
      </p:sp>
      <p:sp>
        <p:nvSpPr>
          <p:cNvPr id="17" name="Text Placeholder 16"/>
          <p:cNvSpPr>
            <a:spLocks noGrp="1"/>
          </p:cNvSpPr>
          <p:nvPr>
            <p:ph type="body" sz="quarter" idx="13" hasCustomPrompt="1"/>
          </p:nvPr>
        </p:nvSpPr>
        <p:spPr>
          <a:xfrm>
            <a:off x="452438" y="5175081"/>
            <a:ext cx="8186737" cy="268287"/>
          </a:xfrm>
          <a:prstGeom prst="rect">
            <a:avLst/>
          </a:prstGeom>
        </p:spPr>
        <p:txBody>
          <a:bodyPr/>
          <a:lstStyle>
            <a:lvl1pPr marL="0" indent="0">
              <a:buNone/>
              <a:defRPr sz="1500" b="1" baseline="0">
                <a:solidFill>
                  <a:schemeClr val="tx1"/>
                </a:solidFill>
                <a:latin typeface="Arial" panose="020B0604020202020204" pitchFamily="34" charset="0"/>
                <a:cs typeface="Arial" panose="020B0604020202020204" pitchFamily="34" charset="0"/>
              </a:defRPr>
            </a:lvl1pPr>
          </a:lstStyle>
          <a:p>
            <a:pPr lvl="0"/>
            <a:r>
              <a:rPr lang="en-US" dirty="0" smtClean="0"/>
              <a:t>Subhead goes here</a:t>
            </a:r>
            <a:endParaRPr lang="en-US" dirty="0"/>
          </a:p>
        </p:txBody>
      </p:sp>
      <p:sp>
        <p:nvSpPr>
          <p:cNvPr id="19" name="Text Placeholder 18"/>
          <p:cNvSpPr>
            <a:spLocks noGrp="1"/>
          </p:cNvSpPr>
          <p:nvPr>
            <p:ph type="body" sz="quarter" idx="14" hasCustomPrompt="1"/>
          </p:nvPr>
        </p:nvSpPr>
        <p:spPr>
          <a:xfrm>
            <a:off x="1021842" y="3829050"/>
            <a:ext cx="7089775" cy="1195388"/>
          </a:xfrm>
          <a:prstGeom prst="rect">
            <a:avLst/>
          </a:prstGeom>
        </p:spPr>
        <p:txBody>
          <a:bodyPr/>
          <a:lstStyle>
            <a:lvl1pPr marL="0" indent="0" algn="ctr">
              <a:buNone/>
              <a:defRPr sz="3400" baseline="0">
                <a:solidFill>
                  <a:schemeClr val="tx1"/>
                </a:solidFill>
                <a:latin typeface="Arial" panose="020B0604020202020204" pitchFamily="34" charset="0"/>
                <a:cs typeface="Arial" panose="020B0604020202020204" pitchFamily="34" charset="0"/>
              </a:defRPr>
            </a:lvl1pPr>
          </a:lstStyle>
          <a:p>
            <a:pPr lvl="0"/>
            <a:r>
              <a:rPr lang="en-US" dirty="0" smtClean="0"/>
              <a:t>TITLE OF PRESENTATION GOES HERE AND HERE</a:t>
            </a:r>
            <a:endParaRPr lang="en-US" dirty="0"/>
          </a:p>
        </p:txBody>
      </p:sp>
    </p:spTree>
    <p:extLst>
      <p:ext uri="{BB962C8B-B14F-4D97-AF65-F5344CB8AC3E}">
        <p14:creationId xmlns:p14="http://schemas.microsoft.com/office/powerpoint/2010/main" val="20996223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BBF9907-EFE3-4292-91A2-77EFEF45709B}" type="datetimeFigureOut">
              <a:rPr lang="en-US" smtClean="0"/>
              <a:t>6/12/2016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F745057-FE5C-4A10-A171-B3E062AB91D9}" type="slidenum">
              <a:rPr lang="en-US" smtClean="0"/>
              <a:t>‹#›</a:t>
            </a:fld>
            <a:endParaRPr lang="en-US"/>
          </a:p>
        </p:txBody>
      </p:sp>
    </p:spTree>
    <p:extLst>
      <p:ext uri="{BB962C8B-B14F-4D97-AF65-F5344CB8AC3E}">
        <p14:creationId xmlns:p14="http://schemas.microsoft.com/office/powerpoint/2010/main" val="1420340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eed the Future-only branded blank">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448041" y="1156441"/>
            <a:ext cx="8229600" cy="597049"/>
          </a:xfrm>
          <a:prstGeom prst="rect">
            <a:avLst/>
          </a:prstGeom>
          <a:noFill/>
          <a:ln w="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Tree>
    <p:extLst>
      <p:ext uri="{BB962C8B-B14F-4D97-AF65-F5344CB8AC3E}">
        <p14:creationId xmlns:p14="http://schemas.microsoft.com/office/powerpoint/2010/main" val="373931973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8716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branded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0560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and Left Justified Text">
    <p:spTree>
      <p:nvGrpSpPr>
        <p:cNvPr id="1" name=""/>
        <p:cNvGrpSpPr/>
        <p:nvPr/>
      </p:nvGrpSpPr>
      <p:grpSpPr>
        <a:xfrm>
          <a:off x="0" y="0"/>
          <a:ext cx="0" cy="0"/>
          <a:chOff x="0" y="0"/>
          <a:chExt cx="0" cy="0"/>
        </a:xfrm>
      </p:grpSpPr>
      <p:sp>
        <p:nvSpPr>
          <p:cNvPr id="4" name="Title 1"/>
          <p:cNvSpPr>
            <a:spLocks noGrp="1"/>
          </p:cNvSpPr>
          <p:nvPr>
            <p:ph type="title" hasCustomPrompt="1"/>
          </p:nvPr>
        </p:nvSpPr>
        <p:spPr bwMode="auto">
          <a:xfrm>
            <a:off x="448041" y="1156441"/>
            <a:ext cx="8229600" cy="597049"/>
          </a:xfrm>
          <a:prstGeom prst="rect">
            <a:avLst/>
          </a:prstGeom>
          <a:noFill/>
          <a:ln w="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
        <p:nvSpPr>
          <p:cNvPr id="8" name="Text Placeholder 7"/>
          <p:cNvSpPr>
            <a:spLocks noGrp="1"/>
          </p:cNvSpPr>
          <p:nvPr>
            <p:ph type="body" sz="quarter" idx="10"/>
          </p:nvPr>
        </p:nvSpPr>
        <p:spPr>
          <a:xfrm>
            <a:off x="612775" y="2087563"/>
            <a:ext cx="8101013" cy="3291840"/>
          </a:xfrm>
          <a:prstGeom prst="rect">
            <a:avLst/>
          </a:prstGeom>
        </p:spPr>
        <p:txBody>
          <a:bodyPr/>
          <a:lstStyle>
            <a:lvl1pPr marL="0" indent="0">
              <a:buNone/>
              <a:defRPr sz="18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smtClean="0"/>
              <a:t>Click to edit Master text styles</a:t>
            </a:r>
          </a:p>
          <a:p>
            <a:pPr lvl="0"/>
            <a:endParaRPr lang="en-US" dirty="0" smtClean="0"/>
          </a:p>
        </p:txBody>
      </p:sp>
    </p:spTree>
    <p:extLst>
      <p:ext uri="{BB962C8B-B14F-4D97-AF65-F5344CB8AC3E}">
        <p14:creationId xmlns:p14="http://schemas.microsoft.com/office/powerpoint/2010/main" val="1089391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 and bulleted list">
    <p:spTree>
      <p:nvGrpSpPr>
        <p:cNvPr id="1" name=""/>
        <p:cNvGrpSpPr/>
        <p:nvPr/>
      </p:nvGrpSpPr>
      <p:grpSpPr>
        <a:xfrm>
          <a:off x="0" y="0"/>
          <a:ext cx="0" cy="0"/>
          <a:chOff x="0" y="0"/>
          <a:chExt cx="0" cy="0"/>
        </a:xfrm>
      </p:grpSpPr>
      <p:sp>
        <p:nvSpPr>
          <p:cNvPr id="3" name="Title 1"/>
          <p:cNvSpPr>
            <a:spLocks noGrp="1"/>
          </p:cNvSpPr>
          <p:nvPr>
            <p:ph type="title" hasCustomPrompt="1"/>
          </p:nvPr>
        </p:nvSpPr>
        <p:spPr bwMode="auto">
          <a:xfrm>
            <a:off x="448041" y="1156441"/>
            <a:ext cx="8229600" cy="597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
        <p:nvSpPr>
          <p:cNvPr id="4" name="Text Placeholder 7"/>
          <p:cNvSpPr>
            <a:spLocks noGrp="1"/>
          </p:cNvSpPr>
          <p:nvPr>
            <p:ph type="body" sz="quarter" idx="10"/>
          </p:nvPr>
        </p:nvSpPr>
        <p:spPr>
          <a:xfrm>
            <a:off x="612775" y="2087563"/>
            <a:ext cx="8101013" cy="3291840"/>
          </a:xfrm>
          <a:prstGeom prst="rect">
            <a:avLst/>
          </a:prstGeom>
        </p:spPr>
        <p:txBody>
          <a:bodyPr/>
          <a:lstStyle>
            <a:lvl1pPr marL="285750" marR="0" indent="-28575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lang="en-US" sz="1800" kern="1200" dirty="0" smtClean="0">
                <a:solidFill>
                  <a:schemeClr val="tx1"/>
                </a:solidFill>
                <a:latin typeface="Arial"/>
                <a:ea typeface="+mn-ea"/>
                <a:cs typeface="Arial"/>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smtClean="0"/>
              <a:t>Click to edit Master text styles</a:t>
            </a:r>
          </a:p>
          <a:p>
            <a:pPr lvl="0"/>
            <a:endParaRPr lang="en-US" dirty="0" smtClean="0"/>
          </a:p>
          <a:p>
            <a:pPr lvl="0"/>
            <a:endParaRPr lang="en-US" dirty="0" smtClean="0"/>
          </a:p>
          <a:p>
            <a:pPr lvl="0"/>
            <a:endParaRPr lang="en-US" dirty="0" smtClean="0"/>
          </a:p>
        </p:txBody>
      </p:sp>
    </p:spTree>
    <p:extLst>
      <p:ext uri="{BB962C8B-B14F-4D97-AF65-F5344CB8AC3E}">
        <p14:creationId xmlns:p14="http://schemas.microsoft.com/office/powerpoint/2010/main" val="8579970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er, subhead, and bulleted list">
    <p:spTree>
      <p:nvGrpSpPr>
        <p:cNvPr id="1" name=""/>
        <p:cNvGrpSpPr/>
        <p:nvPr/>
      </p:nvGrpSpPr>
      <p:grpSpPr>
        <a:xfrm>
          <a:off x="0" y="0"/>
          <a:ext cx="0" cy="0"/>
          <a:chOff x="0" y="0"/>
          <a:chExt cx="0" cy="0"/>
        </a:xfrm>
      </p:grpSpPr>
      <p:sp>
        <p:nvSpPr>
          <p:cNvPr id="3" name="Title 1"/>
          <p:cNvSpPr>
            <a:spLocks noGrp="1"/>
          </p:cNvSpPr>
          <p:nvPr>
            <p:ph type="title" hasCustomPrompt="1"/>
          </p:nvPr>
        </p:nvSpPr>
        <p:spPr bwMode="auto">
          <a:xfrm>
            <a:off x="448041" y="1156441"/>
            <a:ext cx="8229600" cy="597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
        <p:nvSpPr>
          <p:cNvPr id="8" name="Text Placeholder 7"/>
          <p:cNvSpPr>
            <a:spLocks noGrp="1"/>
          </p:cNvSpPr>
          <p:nvPr>
            <p:ph type="body" sz="quarter" idx="10"/>
          </p:nvPr>
        </p:nvSpPr>
        <p:spPr>
          <a:xfrm>
            <a:off x="612775" y="2388787"/>
            <a:ext cx="8101013" cy="3291840"/>
          </a:xfrm>
          <a:prstGeom prst="rect">
            <a:avLst/>
          </a:prstGeom>
        </p:spPr>
        <p:txBody>
          <a:bodyPr/>
          <a:lstStyle>
            <a:lvl1pPr marL="285750" marR="0" indent="-28575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lang="en-US" sz="1800" kern="1200" dirty="0" smtClean="0">
                <a:solidFill>
                  <a:schemeClr val="tx1"/>
                </a:solidFill>
                <a:latin typeface="Arial"/>
                <a:ea typeface="+mn-ea"/>
                <a:cs typeface="Arial"/>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smtClean="0"/>
              <a:t>Click to edit Master text styles</a:t>
            </a:r>
          </a:p>
          <a:p>
            <a:pPr lvl="0"/>
            <a:endParaRPr lang="en-US" dirty="0" smtClean="0"/>
          </a:p>
          <a:p>
            <a:pPr lvl="0"/>
            <a:endParaRPr lang="en-US" dirty="0" smtClean="0"/>
          </a:p>
          <a:p>
            <a:pPr lvl="0"/>
            <a:endParaRPr lang="en-US" dirty="0" smtClean="0"/>
          </a:p>
        </p:txBody>
      </p:sp>
      <p:sp>
        <p:nvSpPr>
          <p:cNvPr id="14" name="Text Placeholder 13"/>
          <p:cNvSpPr>
            <a:spLocks noGrp="1"/>
          </p:cNvSpPr>
          <p:nvPr>
            <p:ph type="body" sz="quarter" idx="11" hasCustomPrompt="1"/>
          </p:nvPr>
        </p:nvSpPr>
        <p:spPr>
          <a:xfrm>
            <a:off x="516477" y="1903413"/>
            <a:ext cx="8153400" cy="452437"/>
          </a:xfrm>
          <a:prstGeom prst="rect">
            <a:avLst/>
          </a:prstGeom>
        </p:spPr>
        <p:txBody>
          <a:bodyPr/>
          <a:lstStyle>
            <a:lvl1pPr marL="0" indent="0">
              <a:buNone/>
              <a:defRPr sz="2100" b="1" baseline="0">
                <a:solidFill>
                  <a:srgbClr val="D37D28"/>
                </a:solidFill>
                <a:latin typeface="Arial" panose="020B0604020202020204" pitchFamily="34" charset="0"/>
                <a:cs typeface="Arial" panose="020B0604020202020204" pitchFamily="34" charset="0"/>
              </a:defRPr>
            </a:lvl1pPr>
          </a:lstStyle>
          <a:p>
            <a:pPr lvl="0"/>
            <a:r>
              <a:rPr lang="en-US" dirty="0" smtClean="0"/>
              <a:t>Subhead goes here</a:t>
            </a:r>
            <a:endParaRPr lang="en-US" dirty="0"/>
          </a:p>
        </p:txBody>
      </p:sp>
    </p:spTree>
    <p:extLst>
      <p:ext uri="{BB962C8B-B14F-4D97-AF65-F5344CB8AC3E}">
        <p14:creationId xmlns:p14="http://schemas.microsoft.com/office/powerpoint/2010/main" val="274948363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bulleted list, and photo">
    <p:spTree>
      <p:nvGrpSpPr>
        <p:cNvPr id="1" name=""/>
        <p:cNvGrpSpPr/>
        <p:nvPr/>
      </p:nvGrpSpPr>
      <p:grpSpPr>
        <a:xfrm>
          <a:off x="0" y="0"/>
          <a:ext cx="0" cy="0"/>
          <a:chOff x="0" y="0"/>
          <a:chExt cx="0" cy="0"/>
        </a:xfrm>
      </p:grpSpPr>
      <p:sp>
        <p:nvSpPr>
          <p:cNvPr id="4" name="Title 1"/>
          <p:cNvSpPr>
            <a:spLocks noGrp="1"/>
          </p:cNvSpPr>
          <p:nvPr>
            <p:ph type="title" hasCustomPrompt="1"/>
          </p:nvPr>
        </p:nvSpPr>
        <p:spPr bwMode="auto">
          <a:xfrm>
            <a:off x="448041" y="1156441"/>
            <a:ext cx="8229600" cy="597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
        <p:nvSpPr>
          <p:cNvPr id="8" name="Text Placeholder 7"/>
          <p:cNvSpPr>
            <a:spLocks noGrp="1"/>
          </p:cNvSpPr>
          <p:nvPr>
            <p:ph type="body" sz="quarter" idx="10"/>
          </p:nvPr>
        </p:nvSpPr>
        <p:spPr>
          <a:xfrm>
            <a:off x="601663" y="2205038"/>
            <a:ext cx="4368800" cy="3840162"/>
          </a:xfrm>
          <a:prstGeom prst="rect">
            <a:avLst/>
          </a:prstGeom>
        </p:spPr>
        <p:txBody>
          <a:bodyPr/>
          <a:lstStyle>
            <a:lvl1pPr>
              <a:defRPr sz="1800">
                <a:latin typeface="Arial" panose="020B0604020202020204" pitchFamily="34" charset="0"/>
                <a:cs typeface="Arial" panose="020B0604020202020204" pitchFamily="34" charset="0"/>
              </a:defRPr>
            </a:lvl1pPr>
          </a:lstStyle>
          <a:p>
            <a:pPr lvl="0"/>
            <a:r>
              <a:rPr lang="en-US" dirty="0" smtClean="0"/>
              <a:t>Click to edit Master</a:t>
            </a:r>
            <a:endParaRPr lang="en-US" dirty="0"/>
          </a:p>
        </p:txBody>
      </p:sp>
      <p:sp>
        <p:nvSpPr>
          <p:cNvPr id="10" name="Picture Placeholder 9"/>
          <p:cNvSpPr>
            <a:spLocks noGrp="1"/>
          </p:cNvSpPr>
          <p:nvPr>
            <p:ph type="pic" sz="quarter" idx="11"/>
          </p:nvPr>
        </p:nvSpPr>
        <p:spPr>
          <a:xfrm>
            <a:off x="5325018" y="2204869"/>
            <a:ext cx="3344862" cy="3679564"/>
          </a:xfrm>
          <a:prstGeom prst="rect">
            <a:avLst/>
          </a:prstGeom>
        </p:spPr>
        <p:txBody>
          <a:bodyPr/>
          <a:lstStyle/>
          <a:p>
            <a:endParaRPr lang="en-US" dirty="0"/>
          </a:p>
        </p:txBody>
      </p:sp>
    </p:spTree>
    <p:extLst>
      <p:ext uri="{BB962C8B-B14F-4D97-AF65-F5344CB8AC3E}">
        <p14:creationId xmlns:p14="http://schemas.microsoft.com/office/powerpoint/2010/main" val="32577995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subhead in parens, bulleted list">
    <p:spTree>
      <p:nvGrpSpPr>
        <p:cNvPr id="1" name=""/>
        <p:cNvGrpSpPr/>
        <p:nvPr/>
      </p:nvGrpSpPr>
      <p:grpSpPr>
        <a:xfrm>
          <a:off x="0" y="0"/>
          <a:ext cx="0" cy="0"/>
          <a:chOff x="0" y="0"/>
          <a:chExt cx="0" cy="0"/>
        </a:xfrm>
      </p:grpSpPr>
      <p:sp>
        <p:nvSpPr>
          <p:cNvPr id="11" name="Text Placeholder 7"/>
          <p:cNvSpPr>
            <a:spLocks noGrp="1"/>
          </p:cNvSpPr>
          <p:nvPr>
            <p:ph type="body" sz="quarter" idx="10"/>
          </p:nvPr>
        </p:nvSpPr>
        <p:spPr>
          <a:xfrm>
            <a:off x="612775" y="2388787"/>
            <a:ext cx="8101013" cy="3291840"/>
          </a:xfrm>
          <a:prstGeom prst="rect">
            <a:avLst/>
          </a:prstGeom>
        </p:spPr>
        <p:txBody>
          <a:bodyPr/>
          <a:lstStyle>
            <a:lvl1pPr marL="285750" indent="-285750">
              <a:buFont typeface="Arial" panose="020B0604020202020204" pitchFamily="34" charset="0"/>
              <a:buChar char="•"/>
              <a:defRPr sz="18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smtClean="0"/>
              <a:t>Click to edit Master text styles</a:t>
            </a:r>
          </a:p>
          <a:p>
            <a:pPr lvl="0"/>
            <a:endParaRPr lang="en-US" dirty="0" smtClean="0"/>
          </a:p>
        </p:txBody>
      </p:sp>
      <p:sp>
        <p:nvSpPr>
          <p:cNvPr id="12" name="Text Placeholder 13"/>
          <p:cNvSpPr>
            <a:spLocks noGrp="1"/>
          </p:cNvSpPr>
          <p:nvPr>
            <p:ph type="body" sz="quarter" idx="11" hasCustomPrompt="1"/>
          </p:nvPr>
        </p:nvSpPr>
        <p:spPr>
          <a:xfrm>
            <a:off x="516477" y="1699709"/>
            <a:ext cx="8153400" cy="398033"/>
          </a:xfrm>
          <a:prstGeom prst="rect">
            <a:avLst/>
          </a:prstGeom>
        </p:spPr>
        <p:txBody>
          <a:bodyPr/>
          <a:lstStyle>
            <a:lvl1pPr marL="0" marR="0" indent="0" algn="ctr" defTabSz="457200" rtl="0" eaLnBrk="1" fontAlgn="auto" latinLnBrk="0" hangingPunct="1">
              <a:lnSpc>
                <a:spcPts val="2350"/>
              </a:lnSpc>
              <a:spcBef>
                <a:spcPts val="0"/>
              </a:spcBef>
              <a:spcAft>
                <a:spcPts val="0"/>
              </a:spcAft>
              <a:buClrTx/>
              <a:buSzTx/>
              <a:buFontTx/>
              <a:buNone/>
              <a:tabLst/>
              <a:defRPr sz="2100" b="1" baseline="0">
                <a:solidFill>
                  <a:srgbClr val="D37D28"/>
                </a:solidFill>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D37D28"/>
                </a:solidFill>
                <a:effectLst/>
                <a:uLnTx/>
                <a:uFillTx/>
                <a:latin typeface="Arial"/>
                <a:ea typeface="+mn-ea"/>
                <a:cs typeface="Arial"/>
              </a:rPr>
              <a:t>(Parentheses Under Header)</a:t>
            </a:r>
          </a:p>
        </p:txBody>
      </p:sp>
      <p:sp>
        <p:nvSpPr>
          <p:cNvPr id="13" name="Title 1"/>
          <p:cNvSpPr>
            <a:spLocks noGrp="1"/>
          </p:cNvSpPr>
          <p:nvPr>
            <p:ph type="title" hasCustomPrompt="1"/>
          </p:nvPr>
        </p:nvSpPr>
        <p:spPr bwMode="auto">
          <a:xfrm>
            <a:off x="448041" y="1156441"/>
            <a:ext cx="8229600" cy="597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Tree>
    <p:extLst>
      <p:ext uri="{BB962C8B-B14F-4D97-AF65-F5344CB8AC3E}">
        <p14:creationId xmlns:p14="http://schemas.microsoft.com/office/powerpoint/2010/main" val="13394606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eed the Future-only branded blank">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448041" y="1156441"/>
            <a:ext cx="8229600" cy="597049"/>
          </a:xfrm>
          <a:prstGeom prst="rect">
            <a:avLst/>
          </a:prstGeom>
          <a:noFill/>
          <a:ln w="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0" numCol="1" anchor="t" anchorCtr="0" compatLnSpc="1">
            <a:prstTxWarp prst="textNoShape">
              <a:avLst/>
            </a:prstTxWarp>
          </a:bodyPr>
          <a:lstStyle>
            <a:lvl1pPr>
              <a:defRPr sz="3200" cap="all" baseline="0">
                <a:solidFill>
                  <a:srgbClr val="D37D28"/>
                </a:solidFill>
                <a:latin typeface="Arial" panose="020B0604020202020204" pitchFamily="34" charset="0"/>
                <a:cs typeface="Arial" panose="020B0604020202020204" pitchFamily="34" charset="0"/>
              </a:defRPr>
            </a:lvl1pPr>
          </a:lstStyle>
          <a:p>
            <a:r>
              <a:rPr lang="en-US" altLang="en-US" dirty="0" smtClean="0"/>
              <a:t>HEADER HERE</a:t>
            </a:r>
          </a:p>
        </p:txBody>
      </p:sp>
    </p:spTree>
    <p:extLst>
      <p:ext uri="{BB962C8B-B14F-4D97-AF65-F5344CB8AC3E}">
        <p14:creationId xmlns:p14="http://schemas.microsoft.com/office/powerpoint/2010/main" val="99966498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A8323ABF-38E8-421D-9D27-2D31C9B78BD9}" type="datetimeFigureOut">
              <a:rPr lang="en-US" smtClean="0"/>
              <a:t>6/12/2016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4B6A1B-ECB9-4986-95B1-EE2008582A86}" type="slidenum">
              <a:rPr lang="en-US" smtClean="0"/>
              <a:t>‹#›</a:t>
            </a:fld>
            <a:endParaRPr lang="en-US"/>
          </a:p>
        </p:txBody>
      </p:sp>
    </p:spTree>
    <p:extLst>
      <p:ext uri="{BB962C8B-B14F-4D97-AF65-F5344CB8AC3E}">
        <p14:creationId xmlns:p14="http://schemas.microsoft.com/office/powerpoint/2010/main" val="25531404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1.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image" Target="../media/image2.emf"/><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4.xml"/><Relationship Id="rId1" Type="http://schemas.openxmlformats.org/officeDocument/2006/relationships/slideLayout" Target="../slideLayouts/slideLayout12.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Horizontal_RGB_600.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033" y="5942146"/>
            <a:ext cx="2372451" cy="915854"/>
          </a:xfrm>
          <a:prstGeom prst="rect">
            <a:avLst/>
          </a:prstGeom>
        </p:spPr>
      </p:pic>
      <p:sp>
        <p:nvSpPr>
          <p:cNvPr id="7" name="Rectangle 6"/>
          <p:cNvSpPr/>
          <p:nvPr userDrawn="1"/>
        </p:nvSpPr>
        <p:spPr>
          <a:xfrm>
            <a:off x="0" y="-1"/>
            <a:ext cx="9144000" cy="1058305"/>
          </a:xfrm>
          <a:prstGeom prst="rect">
            <a:avLst/>
          </a:prstGeom>
          <a:solidFill>
            <a:srgbClr val="4799B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noFill/>
            </a:endParaRPr>
          </a:p>
        </p:txBody>
      </p:sp>
      <p:pic>
        <p:nvPicPr>
          <p:cNvPr id="9" name="Picture 8" descr="horizontal RGB white.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1966" y="225746"/>
            <a:ext cx="3401400" cy="577885"/>
          </a:xfrm>
          <a:prstGeom prst="rect">
            <a:avLst/>
          </a:prstGeom>
        </p:spPr>
      </p:pic>
      <p:grpSp>
        <p:nvGrpSpPr>
          <p:cNvPr id="10" name="Group 9"/>
          <p:cNvGrpSpPr/>
          <p:nvPr userDrawn="1"/>
        </p:nvGrpSpPr>
        <p:grpSpPr>
          <a:xfrm>
            <a:off x="0" y="1039800"/>
            <a:ext cx="9144000" cy="91440"/>
            <a:chOff x="0" y="0"/>
            <a:chExt cx="3185094" cy="97155"/>
          </a:xfrm>
        </p:grpSpPr>
        <p:sp>
          <p:nvSpPr>
            <p:cNvPr id="12" name="Rectangle 11"/>
            <p:cNvSpPr>
              <a:spLocks noChangeArrowheads="1" noChangeShapeType="1"/>
            </p:cNvSpPr>
            <p:nvPr/>
          </p:nvSpPr>
          <p:spPr bwMode="auto">
            <a:xfrm>
              <a:off x="0" y="0"/>
              <a:ext cx="1061019" cy="97155"/>
            </a:xfrm>
            <a:prstGeom prst="rect">
              <a:avLst/>
            </a:prstGeom>
            <a:solidFill>
              <a:srgbClr val="F79646">
                <a:lumMod val="50000"/>
                <a:lumOff val="0"/>
              </a:srgbClr>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sp>
          <p:nvSpPr>
            <p:cNvPr id="13" name="Rectangle 12"/>
            <p:cNvSpPr>
              <a:spLocks noChangeArrowheads="1" noChangeShapeType="1"/>
            </p:cNvSpPr>
            <p:nvPr/>
          </p:nvSpPr>
          <p:spPr bwMode="auto">
            <a:xfrm>
              <a:off x="1057274" y="0"/>
              <a:ext cx="1078611" cy="97155"/>
            </a:xfrm>
            <a:prstGeom prst="rect">
              <a:avLst/>
            </a:prstGeom>
            <a:solidFill>
              <a:srgbClr val="92D05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sp>
          <p:nvSpPr>
            <p:cNvPr id="14" name="Rectangle 13"/>
            <p:cNvSpPr>
              <a:spLocks noChangeArrowheads="1" noChangeShapeType="1"/>
            </p:cNvSpPr>
            <p:nvPr/>
          </p:nvSpPr>
          <p:spPr bwMode="auto">
            <a:xfrm>
              <a:off x="2124075" y="0"/>
              <a:ext cx="1061019" cy="97155"/>
            </a:xfrm>
            <a:prstGeom prst="rect">
              <a:avLst/>
            </a:prstGeom>
            <a:solidFill>
              <a:srgbClr val="4BACC6">
                <a:lumMod val="75000"/>
              </a:srgbClr>
            </a:solidFill>
            <a:ln>
              <a:noFill/>
            </a:ln>
            <a:effectLs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grpSp>
    </p:spTree>
    <p:extLst>
      <p:ext uri="{BB962C8B-B14F-4D97-AF65-F5344CB8AC3E}">
        <p14:creationId xmlns:p14="http://schemas.microsoft.com/office/powerpoint/2010/main" val="1448004005"/>
      </p:ext>
    </p:extLst>
  </p:cSld>
  <p:clrMap bg1="lt1" tx1="dk1" bg2="lt2" tx2="dk2" accent1="accent1" accent2="accent2" accent3="accent3" accent4="accent4" accent5="accent5" accent6="accent6" hlink="hlink" folHlink="folHlink"/>
  <p:sldLayoutIdLst>
    <p:sldLayoutId id="2147483700" r:id="rId1"/>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userDrawn="1"/>
        </p:nvSpPr>
        <p:spPr>
          <a:xfrm>
            <a:off x="0" y="-1"/>
            <a:ext cx="9144000" cy="1058305"/>
          </a:xfrm>
          <a:prstGeom prst="rect">
            <a:avLst/>
          </a:prstGeom>
          <a:solidFill>
            <a:srgbClr val="4799B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descr="horizontal RGB white.eps"/>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91966" y="225746"/>
            <a:ext cx="3401400" cy="577885"/>
          </a:xfrm>
          <a:prstGeom prst="rect">
            <a:avLst/>
          </a:prstGeom>
        </p:spPr>
      </p:pic>
      <p:pic>
        <p:nvPicPr>
          <p:cNvPr id="5" name="Picture 4" descr="Horizontal_RGB_600.jpg"/>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8033" y="5942146"/>
            <a:ext cx="2372451" cy="915854"/>
          </a:xfrm>
          <a:prstGeom prst="rect">
            <a:avLst/>
          </a:prstGeom>
        </p:spPr>
      </p:pic>
      <p:grpSp>
        <p:nvGrpSpPr>
          <p:cNvPr id="6" name="Group 5"/>
          <p:cNvGrpSpPr/>
          <p:nvPr userDrawn="1"/>
        </p:nvGrpSpPr>
        <p:grpSpPr>
          <a:xfrm>
            <a:off x="0" y="1039800"/>
            <a:ext cx="9144000" cy="91440"/>
            <a:chOff x="0" y="0"/>
            <a:chExt cx="3185094" cy="97155"/>
          </a:xfrm>
        </p:grpSpPr>
        <p:sp>
          <p:nvSpPr>
            <p:cNvPr id="8" name="Rectangle 7"/>
            <p:cNvSpPr>
              <a:spLocks noChangeArrowheads="1" noChangeShapeType="1"/>
            </p:cNvSpPr>
            <p:nvPr/>
          </p:nvSpPr>
          <p:spPr bwMode="auto">
            <a:xfrm>
              <a:off x="0" y="0"/>
              <a:ext cx="1061019" cy="97155"/>
            </a:xfrm>
            <a:prstGeom prst="rect">
              <a:avLst/>
            </a:prstGeom>
            <a:solidFill>
              <a:srgbClr val="F79646">
                <a:lumMod val="50000"/>
                <a:lumOff val="0"/>
              </a:srgbClr>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sp>
          <p:nvSpPr>
            <p:cNvPr id="9" name="Rectangle 8"/>
            <p:cNvSpPr>
              <a:spLocks noChangeArrowheads="1" noChangeShapeType="1"/>
            </p:cNvSpPr>
            <p:nvPr/>
          </p:nvSpPr>
          <p:spPr bwMode="auto">
            <a:xfrm>
              <a:off x="1057274" y="0"/>
              <a:ext cx="1078611" cy="97155"/>
            </a:xfrm>
            <a:prstGeom prst="rect">
              <a:avLst/>
            </a:prstGeom>
            <a:solidFill>
              <a:srgbClr val="92D05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sp>
          <p:nvSpPr>
            <p:cNvPr id="10" name="Rectangle 9"/>
            <p:cNvSpPr>
              <a:spLocks noChangeArrowheads="1" noChangeShapeType="1"/>
            </p:cNvSpPr>
            <p:nvPr/>
          </p:nvSpPr>
          <p:spPr bwMode="auto">
            <a:xfrm>
              <a:off x="2124075" y="0"/>
              <a:ext cx="1061019" cy="97155"/>
            </a:xfrm>
            <a:prstGeom prst="rect">
              <a:avLst/>
            </a:prstGeom>
            <a:solidFill>
              <a:srgbClr val="4BACC6">
                <a:lumMod val="75000"/>
              </a:srgbClr>
            </a:solidFill>
            <a:ln>
              <a:noFill/>
            </a:ln>
            <a:effectLst/>
            <a:extLst/>
          </p:spPr>
          <p:txBody>
            <a:bodyPr rot="0" vert="horz" wrap="square" lIns="36576" tIns="36576" rIns="36576" bIns="36576"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endParaRPr>
            </a:p>
          </p:txBody>
        </p:sp>
      </p:grpSp>
    </p:spTree>
    <p:extLst>
      <p:ext uri="{BB962C8B-B14F-4D97-AF65-F5344CB8AC3E}">
        <p14:creationId xmlns:p14="http://schemas.microsoft.com/office/powerpoint/2010/main" val="3085796189"/>
      </p:ext>
    </p:extLst>
  </p:cSld>
  <p:clrMap bg1="lt1" tx1="dk1" bg2="lt2" tx2="dk2" accent1="accent1" accent2="accent2" accent3="accent3" accent4="accent4" accent5="accent5" accent6="accent6" hlink="hlink" folHlink="folHlink"/>
  <p:sldLayoutIdLst>
    <p:sldLayoutId id="2147483693" r:id="rId1"/>
    <p:sldLayoutId id="2147483692" r:id="rId2"/>
    <p:sldLayoutId id="2147483694" r:id="rId3"/>
    <p:sldLayoutId id="2147483695" r:id="rId4"/>
    <p:sldLayoutId id="2147483697" r:id="rId5"/>
    <p:sldLayoutId id="2147483696" r:id="rId6"/>
    <p:sldLayoutId id="2147483708" r:id="rId7"/>
    <p:sldLayoutId id="2147483709" r:id="rId8"/>
    <p:sldLayoutId id="214748371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userDrawn="1"/>
        </p:nvSpPr>
        <p:spPr>
          <a:xfrm>
            <a:off x="0" y="-1"/>
            <a:ext cx="9144000" cy="1058305"/>
          </a:xfrm>
          <a:prstGeom prst="rect">
            <a:avLst/>
          </a:prstGeom>
          <a:solidFill>
            <a:srgbClr val="4799B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descr="horizontal RGB white.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1966" y="225746"/>
            <a:ext cx="3401400" cy="577885"/>
          </a:xfrm>
          <a:prstGeom prst="rect">
            <a:avLst/>
          </a:prstGeom>
        </p:spPr>
      </p:pic>
    </p:spTree>
    <p:extLst>
      <p:ext uri="{BB962C8B-B14F-4D97-AF65-F5344CB8AC3E}">
        <p14:creationId xmlns:p14="http://schemas.microsoft.com/office/powerpoint/2010/main" val="608652071"/>
      </p:ext>
    </p:extLst>
  </p:cSld>
  <p:clrMap bg1="lt1" tx1="dk1" bg2="lt2" tx2="dk2" accent1="accent1" accent2="accent2" accent3="accent3" accent4="accent4" accent5="accent5" accent6="accent6" hlink="hlink" folHlink="folHlink"/>
  <p:sldLayoutIdLst>
    <p:sldLayoutId id="2147483707" r:id="rId1"/>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0" y="0"/>
            <a:ext cx="9144000" cy="5806417"/>
          </a:xfrm>
          <a:prstGeom prst="rect">
            <a:avLst/>
          </a:prstGeom>
          <a:solidFill>
            <a:srgbClr val="4799B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Subtitle 4"/>
          <p:cNvSpPr txBox="1">
            <a:spLocks/>
          </p:cNvSpPr>
          <p:nvPr userDrawn="1"/>
        </p:nvSpPr>
        <p:spPr>
          <a:xfrm>
            <a:off x="472786" y="5256486"/>
            <a:ext cx="8214013" cy="1099863"/>
          </a:xfrm>
          <a:prstGeom prst="rect">
            <a:avLst/>
          </a:prstGeom>
        </p:spPr>
        <p:txBody>
          <a:bodyPr anchor="t"/>
          <a:lstStyle/>
          <a:p>
            <a:pPr marL="231775" lvl="2" indent="-231775" algn="ctr">
              <a:lnSpc>
                <a:spcPts val="2000"/>
              </a:lnSpc>
            </a:pPr>
            <a:r>
              <a:rPr lang="en-US" sz="2000" dirty="0" err="1" smtClean="0">
                <a:solidFill>
                  <a:schemeClr val="bg1"/>
                </a:solidFill>
                <a:latin typeface="Gill Sans MT"/>
                <a:cs typeface="Gill Sans MT"/>
              </a:rPr>
              <a:t>www.feedthefuture.gov</a:t>
            </a:r>
            <a:endParaRPr lang="en-US" sz="2000" dirty="0" smtClean="0">
              <a:solidFill>
                <a:schemeClr val="bg1"/>
              </a:solidFill>
              <a:latin typeface="Gill Sans MT"/>
              <a:cs typeface="Gill Sans MT"/>
            </a:endParaRPr>
          </a:p>
        </p:txBody>
      </p:sp>
      <p:pic>
        <p:nvPicPr>
          <p:cNvPr id="3" name="Picture 2" descr="vertical RGB white.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54668" y="1580049"/>
            <a:ext cx="4945209" cy="2302837"/>
          </a:xfrm>
          <a:prstGeom prst="rect">
            <a:avLst/>
          </a:prstGeom>
        </p:spPr>
      </p:pic>
      <p:pic>
        <p:nvPicPr>
          <p:cNvPr id="9" name="Picture 8" descr="Horizontal_RGB_600.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033" y="5942146"/>
            <a:ext cx="2372451" cy="915854"/>
          </a:xfrm>
          <a:prstGeom prst="rect">
            <a:avLst/>
          </a:prstGeom>
        </p:spPr>
      </p:pic>
    </p:spTree>
    <p:extLst>
      <p:ext uri="{BB962C8B-B14F-4D97-AF65-F5344CB8AC3E}">
        <p14:creationId xmlns:p14="http://schemas.microsoft.com/office/powerpoint/2010/main" val="451978955"/>
      </p:ext>
    </p:extLst>
  </p:cSld>
  <p:clrMap bg1="lt1" tx1="dk1" bg2="lt2" tx2="dk2" accent1="accent1" accent2="accent2" accent3="accent3" accent4="accent4" accent5="accent5" accent6="accent6" hlink="hlink" folHlink="folHlink"/>
  <p:sldLayoutIdLst>
    <p:sldLayoutId id="2147483702" r:id="rId1"/>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4"/>
          </p:nvPr>
        </p:nvSpPr>
        <p:spPr>
          <a:xfrm>
            <a:off x="419549" y="2215403"/>
            <a:ext cx="8251115" cy="1850988"/>
          </a:xfrm>
        </p:spPr>
        <p:txBody>
          <a:bodyPr/>
          <a:lstStyle/>
          <a:p>
            <a:r>
              <a:rPr lang="en-US" dirty="0" smtClean="0"/>
              <a:t>Integrating Nutrition in Value Chains Project:</a:t>
            </a:r>
          </a:p>
          <a:p>
            <a:r>
              <a:rPr lang="en-US" dirty="0" smtClean="0"/>
              <a:t>Achievements </a:t>
            </a:r>
            <a:r>
              <a:rPr lang="en-US" dirty="0"/>
              <a:t>and </a:t>
            </a:r>
            <a:r>
              <a:rPr lang="en-US" dirty="0" smtClean="0"/>
              <a:t>Lessons Learnt </a:t>
            </a:r>
            <a:endParaRPr lang="en-US" sz="2400" dirty="0" smtClean="0">
              <a:solidFill>
                <a:schemeClr val="tx1"/>
              </a:solidFill>
            </a:endParaRPr>
          </a:p>
          <a:p>
            <a:endParaRPr lang="en-US" dirty="0">
              <a:solidFill>
                <a:schemeClr val="tx1"/>
              </a:solidFill>
            </a:endParaRPr>
          </a:p>
        </p:txBody>
      </p:sp>
      <p:sp>
        <p:nvSpPr>
          <p:cNvPr id="12" name="Text Placeholder 11"/>
          <p:cNvSpPr>
            <a:spLocks noGrp="1"/>
          </p:cNvSpPr>
          <p:nvPr>
            <p:ph type="body" sz="quarter" idx="13"/>
          </p:nvPr>
        </p:nvSpPr>
        <p:spPr>
          <a:xfrm>
            <a:off x="452438" y="4625789"/>
            <a:ext cx="8186737" cy="817580"/>
          </a:xfrm>
        </p:spPr>
        <p:txBody>
          <a:bodyPr/>
          <a:lstStyle/>
          <a:p>
            <a:r>
              <a:rPr lang="en-US" dirty="0" smtClean="0"/>
              <a:t>Presented by Lourdes Martinez during IITA Workshop</a:t>
            </a:r>
          </a:p>
          <a:p>
            <a:r>
              <a:rPr lang="en-US" dirty="0" smtClean="0"/>
              <a:t>13-14 June</a:t>
            </a:r>
            <a:r>
              <a:rPr lang="en-US" dirty="0"/>
              <a:t>, </a:t>
            </a:r>
            <a:r>
              <a:rPr lang="en-US" dirty="0" smtClean="0"/>
              <a:t>2016</a:t>
            </a:r>
          </a:p>
          <a:p>
            <a:r>
              <a:rPr lang="en-US" dirty="0" smtClean="0"/>
              <a:t>Lilongwe, </a:t>
            </a:r>
            <a:r>
              <a:rPr lang="en-US" dirty="0"/>
              <a:t>Malawi</a:t>
            </a:r>
          </a:p>
          <a:p>
            <a:endParaRPr lang="en-US" dirty="0"/>
          </a:p>
        </p:txBody>
      </p:sp>
    </p:spTree>
    <p:extLst>
      <p:ext uri="{BB962C8B-B14F-4D97-AF65-F5344CB8AC3E}">
        <p14:creationId xmlns:p14="http://schemas.microsoft.com/office/powerpoint/2010/main" val="3628441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22320" y="2076805"/>
            <a:ext cx="2818914" cy="3484898"/>
          </a:xfrm>
        </p:spPr>
        <p:txBody>
          <a:bodyPr/>
          <a:lstStyle/>
          <a:p>
            <a:pPr algn="ctr"/>
            <a:r>
              <a:rPr lang="en-US" sz="2800" dirty="0" smtClean="0"/>
              <a:t>During the 2015-16 INVC made great strides to integrate nutrition in value chains</a:t>
            </a:r>
            <a:endParaRPr lang="en-US" sz="28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94028" y="1830403"/>
            <a:ext cx="5749972" cy="4937760"/>
          </a:xfrm>
          <a:prstGeom prst="rect">
            <a:avLst/>
          </a:prstGeom>
        </p:spPr>
      </p:pic>
      <p:sp>
        <p:nvSpPr>
          <p:cNvPr id="2" name="Title 1"/>
          <p:cNvSpPr>
            <a:spLocks noGrp="1"/>
          </p:cNvSpPr>
          <p:nvPr>
            <p:ph type="title"/>
          </p:nvPr>
        </p:nvSpPr>
        <p:spPr/>
        <p:txBody>
          <a:bodyPr/>
          <a:lstStyle/>
          <a:p>
            <a:r>
              <a:rPr lang="en-US" dirty="0" smtClean="0"/>
              <a:t>Value Chain and Nutrition</a:t>
            </a:r>
            <a:endParaRPr lang="en-US" dirty="0"/>
          </a:p>
        </p:txBody>
      </p:sp>
    </p:spTree>
    <p:extLst>
      <p:ext uri="{BB962C8B-B14F-4D97-AF65-F5344CB8AC3E}">
        <p14:creationId xmlns:p14="http://schemas.microsoft.com/office/powerpoint/2010/main" val="1795388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Seed distribution</a:t>
            </a:r>
            <a:endParaRPr lang="en-US" dirty="0"/>
          </a:p>
        </p:txBody>
      </p:sp>
      <p:sp>
        <p:nvSpPr>
          <p:cNvPr id="5" name="Text Placeholder 4"/>
          <p:cNvSpPr>
            <a:spLocks noGrp="1"/>
          </p:cNvSpPr>
          <p:nvPr>
            <p:ph type="body" sz="quarter" idx="10"/>
          </p:nvPr>
        </p:nvSpPr>
        <p:spPr>
          <a:xfrm>
            <a:off x="526359" y="1828520"/>
            <a:ext cx="4368800" cy="3840162"/>
          </a:xfrm>
        </p:spPr>
        <p:txBody>
          <a:bodyPr/>
          <a:lstStyle/>
          <a:p>
            <a:r>
              <a:rPr lang="en-US" sz="2400" dirty="0" smtClean="0"/>
              <a:t>Target</a:t>
            </a:r>
          </a:p>
          <a:p>
            <a:pPr lvl="1"/>
            <a:r>
              <a:rPr lang="en-US" sz="2400" dirty="0" smtClean="0">
                <a:latin typeface="Arial" panose="020B0604020202020204" pitchFamily="34" charset="0"/>
                <a:cs typeface="Arial" panose="020B0604020202020204" pitchFamily="34" charset="0"/>
              </a:rPr>
              <a:t>Nutrition groups</a:t>
            </a:r>
          </a:p>
          <a:p>
            <a:pPr lvl="1"/>
            <a:r>
              <a:rPr lang="en-US" sz="2400" dirty="0" smtClean="0">
                <a:latin typeface="Arial" panose="020B0604020202020204" pitchFamily="34" charset="0"/>
                <a:cs typeface="Arial" panose="020B0604020202020204" pitchFamily="34" charset="0"/>
              </a:rPr>
              <a:t>Farmers groups in </a:t>
            </a:r>
            <a:r>
              <a:rPr lang="en-US" sz="2400" dirty="0" err="1" smtClean="0">
                <a:latin typeface="Arial" panose="020B0604020202020204" pitchFamily="34" charset="0"/>
                <a:cs typeface="Arial" panose="020B0604020202020204" pitchFamily="34" charset="0"/>
              </a:rPr>
              <a:t>Dedza</a:t>
            </a:r>
            <a:r>
              <a:rPr lang="en-US" sz="2400" dirty="0" smtClean="0">
                <a:latin typeface="Arial" panose="020B0604020202020204" pitchFamily="34" charset="0"/>
                <a:cs typeface="Arial" panose="020B0604020202020204" pitchFamily="34" charset="0"/>
              </a:rPr>
              <a:t> </a:t>
            </a:r>
          </a:p>
          <a:p>
            <a:pPr lvl="1"/>
            <a:r>
              <a:rPr lang="en-US" sz="2400" dirty="0" smtClean="0">
                <a:latin typeface="Arial" panose="020B0604020202020204" pitchFamily="34" charset="0"/>
                <a:cs typeface="Arial" panose="020B0604020202020204" pitchFamily="34" charset="0"/>
              </a:rPr>
              <a:t>More than 80% women from both groups</a:t>
            </a:r>
          </a:p>
          <a:p>
            <a:r>
              <a:rPr lang="en-US" sz="2400" dirty="0" smtClean="0"/>
              <a:t>Objectives</a:t>
            </a:r>
          </a:p>
          <a:p>
            <a:pPr lvl="1"/>
            <a:r>
              <a:rPr lang="en-US" sz="2400" dirty="0" smtClean="0">
                <a:latin typeface="Arial" panose="020B0604020202020204" pitchFamily="34" charset="0"/>
                <a:cs typeface="Arial" panose="020B0604020202020204" pitchFamily="34" charset="0"/>
              </a:rPr>
              <a:t>Certified seed</a:t>
            </a:r>
          </a:p>
          <a:p>
            <a:pPr lvl="1"/>
            <a:r>
              <a:rPr lang="en-US" sz="2400" dirty="0">
                <a:latin typeface="Arial" panose="020B0604020202020204" pitchFamily="34" charset="0"/>
                <a:cs typeface="Arial" panose="020B0604020202020204" pitchFamily="34" charset="0"/>
              </a:rPr>
              <a:t>Subsidized, </a:t>
            </a:r>
            <a:r>
              <a:rPr lang="en-US" sz="2400" u="sng" dirty="0">
                <a:latin typeface="Arial" panose="020B0604020202020204" pitchFamily="34" charset="0"/>
                <a:cs typeface="Arial" panose="020B0604020202020204" pitchFamily="34" charset="0"/>
              </a:rPr>
              <a:t>not free</a:t>
            </a:r>
          </a:p>
          <a:p>
            <a:pPr lvl="1"/>
            <a:r>
              <a:rPr lang="en-US" sz="2400" dirty="0" smtClean="0">
                <a:latin typeface="Arial" panose="020B0604020202020204" pitchFamily="34" charset="0"/>
                <a:cs typeface="Arial" panose="020B0604020202020204" pitchFamily="34" charset="0"/>
              </a:rPr>
              <a:t>Conditional </a:t>
            </a:r>
          </a:p>
          <a:p>
            <a:pPr lvl="1"/>
            <a:endParaRPr lang="en-US" sz="2400" dirty="0" smtClean="0">
              <a:latin typeface="Arial" panose="020B0604020202020204" pitchFamily="34" charset="0"/>
              <a:cs typeface="Arial" panose="020B0604020202020204" pitchFamily="34" charset="0"/>
            </a:endParaRPr>
          </a:p>
          <a:p>
            <a:pPr marL="0" indent="0">
              <a:buNone/>
            </a:pPr>
            <a:endParaRPr lang="en-US" sz="2400" dirty="0"/>
          </a:p>
        </p:txBody>
      </p:sp>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2070" r="12070"/>
          <a:stretch>
            <a:fillRect/>
          </a:stretch>
        </p:blipFill>
        <p:spPr/>
      </p:pic>
    </p:spTree>
    <p:extLst>
      <p:ext uri="{BB962C8B-B14F-4D97-AF65-F5344CB8AC3E}">
        <p14:creationId xmlns:p14="http://schemas.microsoft.com/office/powerpoint/2010/main" val="3444837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Text Placeholder 2"/>
          <p:cNvSpPr>
            <a:spLocks noGrp="1"/>
          </p:cNvSpPr>
          <p:nvPr>
            <p:ph type="body" sz="quarter" idx="10"/>
          </p:nvPr>
        </p:nvSpPr>
        <p:spPr>
          <a:xfrm>
            <a:off x="4308099" y="2216075"/>
            <a:ext cx="4523929" cy="3495946"/>
          </a:xfrm>
        </p:spPr>
        <p:txBody>
          <a:bodyPr/>
          <a:lstStyle/>
          <a:p>
            <a:pPr marL="285750" indent="-285750">
              <a:buFont typeface="Arial" panose="020B0604020202020204" pitchFamily="34" charset="0"/>
              <a:buChar char="•"/>
            </a:pPr>
            <a:r>
              <a:rPr lang="en-US" sz="2200" dirty="0" smtClean="0"/>
              <a:t>10,800 beneficiaries accessed seed</a:t>
            </a:r>
          </a:p>
          <a:p>
            <a:pPr marL="285750" indent="-285750">
              <a:buFont typeface="Arial" panose="020B0604020202020204" pitchFamily="34" charset="0"/>
              <a:buChar char="•"/>
            </a:pPr>
            <a:r>
              <a:rPr lang="en-US" sz="2200" dirty="0" smtClean="0"/>
              <a:t>Sense </a:t>
            </a:r>
            <a:r>
              <a:rPr lang="en-US" sz="2200" dirty="0"/>
              <a:t>of ownership and seriousness </a:t>
            </a:r>
          </a:p>
          <a:p>
            <a:pPr marL="285750" indent="-285750">
              <a:buFont typeface="Arial" panose="020B0604020202020204" pitchFamily="34" charset="0"/>
              <a:buChar char="•"/>
            </a:pPr>
            <a:r>
              <a:rPr lang="en-US" sz="2200" dirty="0"/>
              <a:t>Use of community </a:t>
            </a:r>
            <a:r>
              <a:rPr lang="en-US" sz="2200" dirty="0" smtClean="0"/>
              <a:t>structures</a:t>
            </a:r>
          </a:p>
          <a:p>
            <a:pPr marL="285750" indent="-285750">
              <a:buFont typeface="Arial" panose="020B0604020202020204" pitchFamily="34" charset="0"/>
              <a:buChar char="•"/>
            </a:pPr>
            <a:r>
              <a:rPr lang="en-US" sz="2200" dirty="0" smtClean="0"/>
              <a:t>Collaboration </a:t>
            </a:r>
            <a:r>
              <a:rPr lang="en-US" sz="2200" dirty="0"/>
              <a:t>with </a:t>
            </a:r>
            <a:r>
              <a:rPr lang="en-US" sz="2200" dirty="0" smtClean="0"/>
              <a:t>stakeholders</a:t>
            </a:r>
          </a:p>
          <a:p>
            <a:pPr marL="285750" indent="-285750">
              <a:buFont typeface="Arial" panose="020B0604020202020204" pitchFamily="34" charset="0"/>
              <a:buChar char="•"/>
            </a:pPr>
            <a:r>
              <a:rPr lang="en-US" sz="2200" dirty="0" smtClean="0"/>
              <a:t>Helped </a:t>
            </a:r>
            <a:r>
              <a:rPr lang="en-US" sz="2200" dirty="0"/>
              <a:t>promote </a:t>
            </a:r>
            <a:r>
              <a:rPr lang="en-US" sz="2200" dirty="0" smtClean="0"/>
              <a:t>consumption of more nutritious food</a:t>
            </a:r>
            <a:endParaRPr lang="en-US" sz="2200" dirty="0"/>
          </a:p>
          <a:p>
            <a:pPr marL="285750" indent="-285750">
              <a:buFont typeface="Arial" panose="020B0604020202020204" pitchFamily="34" charset="0"/>
              <a:buChar char="•"/>
            </a:pPr>
            <a:endParaRPr lang="en-US" sz="2200" dirty="0"/>
          </a:p>
        </p:txBody>
      </p:sp>
      <p:pic>
        <p:nvPicPr>
          <p:cNvPr id="4098" name="Picture 2" descr="P:\Common\26 Communications\Ben-Photos\Verification and payment.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5786" y="2000921"/>
            <a:ext cx="3959535" cy="3259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8967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Ag and Nutrition field </a:t>
            </a:r>
            <a:r>
              <a:rPr lang="en-US" dirty="0" smtClean="0"/>
              <a:t>days</a:t>
            </a:r>
            <a:endParaRPr lang="en-US" dirty="0"/>
          </a:p>
        </p:txBody>
      </p:sp>
      <p:sp>
        <p:nvSpPr>
          <p:cNvPr id="8" name="Text Placeholder 7"/>
          <p:cNvSpPr>
            <a:spLocks noGrp="1"/>
          </p:cNvSpPr>
          <p:nvPr>
            <p:ph type="body" sz="quarter" idx="10"/>
          </p:nvPr>
        </p:nvSpPr>
        <p:spPr/>
        <p:txBody>
          <a:bodyPr/>
          <a:lstStyle/>
          <a:p>
            <a:r>
              <a:rPr lang="en-US" sz="2400" dirty="0" smtClean="0"/>
              <a:t>Nutrition activities</a:t>
            </a:r>
          </a:p>
          <a:p>
            <a:r>
              <a:rPr lang="en-US" sz="2400" dirty="0" smtClean="0"/>
              <a:t>Marketing messages</a:t>
            </a:r>
            <a:endParaRPr lang="en-US" sz="2400" dirty="0" smtClean="0"/>
          </a:p>
          <a:p>
            <a:r>
              <a:rPr lang="en-US" sz="2400" dirty="0" smtClean="0"/>
              <a:t>BCC </a:t>
            </a:r>
            <a:r>
              <a:rPr lang="en-US" sz="2400" dirty="0" smtClean="0"/>
              <a:t>messages</a:t>
            </a:r>
          </a:p>
          <a:p>
            <a:pPr lvl="1"/>
            <a:r>
              <a:rPr lang="en-US" sz="2400" dirty="0" smtClean="0"/>
              <a:t>Gender </a:t>
            </a:r>
            <a:endParaRPr lang="en-US" sz="2400" dirty="0"/>
          </a:p>
          <a:p>
            <a:pPr lvl="1"/>
            <a:r>
              <a:rPr lang="en-US" sz="2400" dirty="0" smtClean="0"/>
              <a:t>Using </a:t>
            </a:r>
            <a:r>
              <a:rPr lang="en-US" sz="2400" dirty="0"/>
              <a:t>community </a:t>
            </a:r>
            <a:r>
              <a:rPr lang="en-US" sz="2400" dirty="0" smtClean="0"/>
              <a:t>theater</a:t>
            </a:r>
          </a:p>
          <a:p>
            <a:endParaRPr lang="en-US" sz="1400" dirty="0"/>
          </a:p>
          <a:p>
            <a:endParaRPr lang="en-US" sz="2400" dirty="0" smtClean="0"/>
          </a:p>
          <a:p>
            <a:endParaRPr lang="en-US" sz="2400" dirty="0" smtClean="0"/>
          </a:p>
          <a:p>
            <a:endParaRPr lang="en-US" sz="2400" dirty="0"/>
          </a:p>
        </p:txBody>
      </p:sp>
      <p:pic>
        <p:nvPicPr>
          <p:cNvPr id="12" name="Picture Placeholder 11"/>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0907" r="10907"/>
          <a:stretch>
            <a:fillRect/>
          </a:stretch>
        </p:blipFill>
        <p:spPr/>
      </p:pic>
    </p:spTree>
    <p:extLst>
      <p:ext uri="{BB962C8B-B14F-4D97-AF65-F5344CB8AC3E}">
        <p14:creationId xmlns:p14="http://schemas.microsoft.com/office/powerpoint/2010/main" val="34612305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550824954"/>
              </p:ext>
            </p:extLst>
          </p:nvPr>
        </p:nvGraphicFramePr>
        <p:xfrm>
          <a:off x="325419" y="1333947"/>
          <a:ext cx="8610601" cy="5389581"/>
        </p:xfrm>
        <a:graphic>
          <a:graphicData uri="http://schemas.openxmlformats.org/drawingml/2006/table">
            <a:tbl>
              <a:tblPr firstRow="1" firstCol="1" bandRow="1">
                <a:tableStyleId>{5C22544A-7EE6-4342-B048-85BDC9FD1C3A}</a:tableStyleId>
              </a:tblPr>
              <a:tblGrid>
                <a:gridCol w="1982871"/>
                <a:gridCol w="1517246"/>
                <a:gridCol w="1633084"/>
                <a:gridCol w="1633084"/>
                <a:gridCol w="1844316"/>
              </a:tblGrid>
              <a:tr h="845249">
                <a:tc rowSpan="2">
                  <a:txBody>
                    <a:bodyPr/>
                    <a:lstStyle/>
                    <a:p>
                      <a:pPr marL="0" marR="0" algn="ctr">
                        <a:lnSpc>
                          <a:spcPct val="115000"/>
                        </a:lnSpc>
                        <a:spcBef>
                          <a:spcPts val="1000"/>
                        </a:spcBef>
                        <a:spcAft>
                          <a:spcPts val="0"/>
                        </a:spcAft>
                      </a:pPr>
                      <a:r>
                        <a:rPr lang="en-US" sz="2800" dirty="0" smtClean="0">
                          <a:effectLst/>
                        </a:rPr>
                        <a:t>Partner</a:t>
                      </a:r>
                      <a:endParaRPr lang="en-US" sz="2800" dirty="0">
                        <a:effectLst/>
                        <a:latin typeface="Calibri"/>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rowSpan="2">
                  <a:txBody>
                    <a:bodyPr/>
                    <a:lstStyle/>
                    <a:p>
                      <a:pPr marL="0" marR="0" algn="ctr">
                        <a:lnSpc>
                          <a:spcPct val="115000"/>
                        </a:lnSpc>
                        <a:spcBef>
                          <a:spcPts val="1000"/>
                        </a:spcBef>
                        <a:spcAft>
                          <a:spcPts val="0"/>
                        </a:spcAft>
                      </a:pPr>
                      <a:r>
                        <a:rPr lang="en-US" sz="2800" dirty="0">
                          <a:effectLst/>
                        </a:rPr>
                        <a:t>No. of Field Days</a:t>
                      </a:r>
                      <a:endParaRPr lang="en-US" sz="2800" dirty="0">
                        <a:effectLst/>
                        <a:latin typeface="Calibri"/>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gridSpan="2">
                  <a:txBody>
                    <a:bodyPr/>
                    <a:lstStyle/>
                    <a:p>
                      <a:pPr marL="0" marR="0" algn="ctr">
                        <a:lnSpc>
                          <a:spcPct val="115000"/>
                        </a:lnSpc>
                        <a:spcBef>
                          <a:spcPts val="1000"/>
                        </a:spcBef>
                        <a:spcAft>
                          <a:spcPts val="0"/>
                        </a:spcAft>
                      </a:pPr>
                      <a:r>
                        <a:rPr lang="en-US" sz="2800" dirty="0">
                          <a:effectLst/>
                        </a:rPr>
                        <a:t>Attendance</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hMerge="1">
                  <a:txBody>
                    <a:bodyPr/>
                    <a:lstStyle/>
                    <a:p>
                      <a:endParaRPr lang="en-US"/>
                    </a:p>
                  </a:txBody>
                  <a:tcPr/>
                </a:tc>
                <a:tc rowSpan="2">
                  <a:txBody>
                    <a:bodyPr/>
                    <a:lstStyle/>
                    <a:p>
                      <a:pPr marL="0" marR="0">
                        <a:lnSpc>
                          <a:spcPct val="115000"/>
                        </a:lnSpc>
                        <a:spcBef>
                          <a:spcPts val="1000"/>
                        </a:spcBef>
                        <a:spcAft>
                          <a:spcPts val="0"/>
                        </a:spcAft>
                      </a:pPr>
                      <a:r>
                        <a:rPr lang="en-US" sz="2800">
                          <a:effectLst/>
                        </a:rPr>
                        <a:t>Total Attendance</a:t>
                      </a:r>
                      <a:endParaRPr lang="en-US" sz="2800">
                        <a:effectLst/>
                        <a:latin typeface="Calibri"/>
                        <a:ea typeface="Calibri"/>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r>
              <a:tr h="1217407">
                <a:tc vMerge="1">
                  <a:txBody>
                    <a:bodyPr/>
                    <a:lstStyle/>
                    <a:p>
                      <a:endParaRPr lang="en-US"/>
                    </a:p>
                  </a:txBody>
                  <a:tcPr/>
                </a:tc>
                <a:tc vMerge="1">
                  <a:txBody>
                    <a:bodyPr/>
                    <a:lstStyle/>
                    <a:p>
                      <a:endParaRPr lang="en-US"/>
                    </a:p>
                  </a:txBody>
                  <a:tcPr/>
                </a:tc>
                <a:tc>
                  <a:txBody>
                    <a:bodyPr/>
                    <a:lstStyle/>
                    <a:p>
                      <a:pPr marL="0" marR="0" algn="ctr">
                        <a:lnSpc>
                          <a:spcPct val="115000"/>
                        </a:lnSpc>
                        <a:spcBef>
                          <a:spcPts val="1000"/>
                        </a:spcBef>
                        <a:spcAft>
                          <a:spcPts val="0"/>
                        </a:spcAft>
                      </a:pPr>
                      <a:r>
                        <a:rPr lang="en-US" sz="2800" b="1" kern="1200" dirty="0">
                          <a:solidFill>
                            <a:schemeClr val="lt1"/>
                          </a:solidFill>
                          <a:effectLst/>
                          <a:latin typeface="+mn-lt"/>
                          <a:ea typeface="+mn-ea"/>
                          <a:cs typeface="+mn-cs"/>
                        </a:rPr>
                        <a:t>Male</a:t>
                      </a:r>
                    </a:p>
                  </a:txBody>
                  <a:tcPr marL="68580" marR="68580" marT="0" marB="0">
                    <a:lnL w="381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algn="ctr" defTabSz="914400" rtl="0" eaLnBrk="1" latinLnBrk="0" hangingPunct="1">
                        <a:lnSpc>
                          <a:spcPct val="115000"/>
                        </a:lnSpc>
                        <a:spcBef>
                          <a:spcPts val="1000"/>
                        </a:spcBef>
                        <a:spcAft>
                          <a:spcPts val="0"/>
                        </a:spcAft>
                      </a:pPr>
                      <a:r>
                        <a:rPr lang="en-US" sz="2800" b="1" kern="1200" dirty="0">
                          <a:solidFill>
                            <a:schemeClr val="lt1"/>
                          </a:solidFill>
                          <a:effectLst/>
                          <a:latin typeface="+mn-lt"/>
                          <a:ea typeface="+mn-ea"/>
                          <a:cs typeface="+mn-cs"/>
                        </a:rPr>
                        <a:t>Female</a:t>
                      </a:r>
                    </a:p>
                  </a:txBody>
                  <a:tcPr marL="68580" marR="68580" marT="0" marB="0">
                    <a:lnL w="12700" cmpd="sng">
                      <a:noFill/>
                    </a:lnL>
                    <a:lnR w="38100" cmpd="sng">
                      <a:noFill/>
                    </a:lnR>
                    <a:lnT w="38100" cmpd="sng">
                      <a:noFill/>
                    </a:lnT>
                    <a:lnB w="12700" cmpd="sng">
                      <a:noFill/>
                    </a:lnB>
                    <a:lnTlToBr w="12700" cmpd="sng">
                      <a:noFill/>
                      <a:prstDash val="solid"/>
                    </a:lnTlToBr>
                    <a:lnBlToTr w="12700" cmpd="sng">
                      <a:noFill/>
                      <a:prstDash val="solid"/>
                    </a:lnBlToTr>
                    <a:solidFill>
                      <a:schemeClr val="accent1"/>
                    </a:solidFill>
                  </a:tcPr>
                </a:tc>
                <a:tc vMerge="1">
                  <a:txBody>
                    <a:bodyPr/>
                    <a:lstStyle/>
                    <a:p>
                      <a:endParaRPr lang="en-US"/>
                    </a:p>
                  </a:txBody>
                  <a:tcPr/>
                </a:tc>
              </a:tr>
              <a:tr h="845242">
                <a:tc>
                  <a:txBody>
                    <a:bodyPr/>
                    <a:lstStyle/>
                    <a:p>
                      <a:pPr marL="0" marR="0">
                        <a:lnSpc>
                          <a:spcPct val="115000"/>
                        </a:lnSpc>
                        <a:spcBef>
                          <a:spcPts val="1000"/>
                        </a:spcBef>
                        <a:spcAft>
                          <a:spcPts val="0"/>
                        </a:spcAft>
                      </a:pPr>
                      <a:r>
                        <a:rPr lang="en-US" sz="2800">
                          <a:effectLst/>
                        </a:rPr>
                        <a:t>CADECOM </a:t>
                      </a:r>
                      <a:endParaRPr lang="en-US" sz="2800">
                        <a:effectLst/>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a:effectLst/>
                        </a:rPr>
                        <a:t>8</a:t>
                      </a:r>
                      <a:endParaRPr lang="en-US" sz="2800" dirty="0">
                        <a:effectLst/>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a:effectLst/>
                        </a:rPr>
                        <a:t>496</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a:effectLst/>
                        </a:rPr>
                        <a:t>547</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1,043</a:t>
                      </a:r>
                      <a:endParaRPr lang="en-US" sz="2800" dirty="0">
                        <a:effectLst/>
                        <a:latin typeface="Calibri"/>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tcPr>
                </a:tc>
              </a:tr>
              <a:tr h="856237">
                <a:tc>
                  <a:txBody>
                    <a:bodyPr/>
                    <a:lstStyle/>
                    <a:p>
                      <a:pPr marL="0" marR="0">
                        <a:lnSpc>
                          <a:spcPct val="115000"/>
                        </a:lnSpc>
                        <a:spcBef>
                          <a:spcPts val="1000"/>
                        </a:spcBef>
                        <a:spcAft>
                          <a:spcPts val="0"/>
                        </a:spcAft>
                      </a:pPr>
                      <a:r>
                        <a:rPr lang="en-US" sz="2800" dirty="0">
                          <a:effectLst/>
                        </a:rPr>
                        <a:t>FUM</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a:effectLst/>
                        </a:rPr>
                        <a:t>20</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a:effectLst/>
                        </a:rPr>
                        <a:t>938</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1,149</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2,087</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r>
              <a:tr h="780204">
                <a:tc>
                  <a:txBody>
                    <a:bodyPr/>
                    <a:lstStyle/>
                    <a:p>
                      <a:pPr marL="0" marR="0">
                        <a:lnSpc>
                          <a:spcPct val="115000"/>
                        </a:lnSpc>
                        <a:spcBef>
                          <a:spcPts val="1000"/>
                        </a:spcBef>
                        <a:spcAft>
                          <a:spcPts val="0"/>
                        </a:spcAft>
                      </a:pPr>
                      <a:r>
                        <a:rPr lang="en-US" sz="2800" dirty="0" smtClean="0">
                          <a:effectLst/>
                        </a:rPr>
                        <a:t>Care </a:t>
                      </a:r>
                      <a:r>
                        <a:rPr lang="en-US" sz="2800" dirty="0">
                          <a:effectLst/>
                        </a:rPr>
                        <a:t>Groups</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23 </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497</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1,651</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dirty="0" smtClean="0">
                          <a:effectLst/>
                        </a:rPr>
                        <a:t>2,148</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r>
              <a:tr h="845242">
                <a:tc>
                  <a:txBody>
                    <a:bodyPr/>
                    <a:lstStyle/>
                    <a:p>
                      <a:pPr marL="0" marR="0">
                        <a:lnSpc>
                          <a:spcPct val="115000"/>
                        </a:lnSpc>
                        <a:spcBef>
                          <a:spcPts val="1000"/>
                        </a:spcBef>
                        <a:spcAft>
                          <a:spcPts val="0"/>
                        </a:spcAft>
                      </a:pPr>
                      <a:r>
                        <a:rPr lang="en-US" sz="2800" dirty="0">
                          <a:effectLst/>
                        </a:rPr>
                        <a:t>Total</a:t>
                      </a:r>
                      <a:endParaRPr lang="en-US" sz="2800"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b="1" dirty="0">
                          <a:effectLst/>
                        </a:rPr>
                        <a:t>51</a:t>
                      </a:r>
                      <a:endParaRPr lang="en-US" sz="2800" b="1"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b="1" dirty="0">
                          <a:effectLst/>
                        </a:rPr>
                        <a:t>1,931</a:t>
                      </a:r>
                      <a:endParaRPr lang="en-US" sz="2800" b="1"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b="1" dirty="0">
                          <a:effectLst/>
                        </a:rPr>
                        <a:t>3,347</a:t>
                      </a:r>
                      <a:endParaRPr lang="en-US" sz="2800" b="1"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r">
                        <a:lnSpc>
                          <a:spcPct val="115000"/>
                        </a:lnSpc>
                        <a:spcBef>
                          <a:spcPts val="1000"/>
                        </a:spcBef>
                        <a:spcAft>
                          <a:spcPts val="0"/>
                        </a:spcAft>
                      </a:pPr>
                      <a:r>
                        <a:rPr lang="en-US" sz="2800" b="1" dirty="0">
                          <a:effectLst/>
                        </a:rPr>
                        <a:t>5,278</a:t>
                      </a:r>
                      <a:endParaRPr lang="en-US" sz="2800" b="1" dirty="0">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288371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00138685"/>
              </p:ext>
            </p:extLst>
          </p:nvPr>
        </p:nvGraphicFramePr>
        <p:xfrm>
          <a:off x="75304" y="2140771"/>
          <a:ext cx="8928847" cy="42238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0" y="1177956"/>
            <a:ext cx="8939605" cy="597049"/>
          </a:xfrm>
        </p:spPr>
        <p:txBody>
          <a:bodyPr/>
          <a:lstStyle/>
          <a:p>
            <a:r>
              <a:rPr lang="en-US" dirty="0" smtClean="0"/>
              <a:t>Bringing Farmers closer to markets</a:t>
            </a:r>
            <a:endParaRPr lang="en-US" dirty="0"/>
          </a:p>
        </p:txBody>
      </p:sp>
    </p:spTree>
    <p:extLst>
      <p:ext uri="{BB962C8B-B14F-4D97-AF65-F5344CB8AC3E}">
        <p14:creationId xmlns:p14="http://schemas.microsoft.com/office/powerpoint/2010/main" val="13948858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Bringing farmers closer to farmers</a:t>
            </a:r>
          </a:p>
        </p:txBody>
      </p:sp>
      <p:pic>
        <p:nvPicPr>
          <p:cNvPr id="9" name="Picture Placeholder 8"/>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437" r="16437"/>
          <a:stretch>
            <a:fillRect/>
          </a:stretch>
        </p:blipFill>
        <p:spPr/>
      </p:pic>
      <p:sp>
        <p:nvSpPr>
          <p:cNvPr id="8" name="Text Placeholder 4"/>
          <p:cNvSpPr>
            <a:spLocks noGrp="1"/>
          </p:cNvSpPr>
          <p:nvPr>
            <p:ph type="body" sz="quarter" idx="10"/>
          </p:nvPr>
        </p:nvSpPr>
        <p:spPr/>
        <p:txBody>
          <a:bodyPr/>
          <a:lstStyle/>
          <a:p>
            <a:pPr>
              <a:lnSpc>
                <a:spcPts val="2400"/>
              </a:lnSpc>
              <a:spcBef>
                <a:spcPts val="1800"/>
              </a:spcBef>
            </a:pPr>
            <a:r>
              <a:rPr lang="en-US" sz="2400" dirty="0" smtClean="0"/>
              <a:t>End Market Analysis (EMA): </a:t>
            </a:r>
          </a:p>
          <a:p>
            <a:pPr lvl="1" indent="-342900">
              <a:lnSpc>
                <a:spcPts val="2400"/>
              </a:lnSpc>
              <a:spcBef>
                <a:spcPts val="1800"/>
              </a:spcBef>
            </a:pPr>
            <a:r>
              <a:rPr lang="en-US" sz="2400" dirty="0" smtClean="0"/>
              <a:t>Demand for soybeans and groundnuts. </a:t>
            </a:r>
          </a:p>
          <a:p>
            <a:pPr lvl="1" indent="-342900">
              <a:lnSpc>
                <a:spcPts val="2400"/>
              </a:lnSpc>
              <a:spcBef>
                <a:spcPts val="1800"/>
              </a:spcBef>
            </a:pPr>
            <a:r>
              <a:rPr lang="en-US" sz="2400" dirty="0" smtClean="0"/>
              <a:t>15 private companies in Lilongwe and Blantyre. </a:t>
            </a:r>
          </a:p>
          <a:p>
            <a:pPr lvl="1" indent="-342900">
              <a:lnSpc>
                <a:spcPts val="2400"/>
              </a:lnSpc>
              <a:spcBef>
                <a:spcPts val="1800"/>
              </a:spcBef>
            </a:pPr>
            <a:r>
              <a:rPr lang="en-US" sz="2400" dirty="0" smtClean="0"/>
              <a:t>70,000 MT of soybeans. </a:t>
            </a:r>
          </a:p>
          <a:p>
            <a:pPr lvl="1" indent="-342900">
              <a:lnSpc>
                <a:spcPts val="2400"/>
              </a:lnSpc>
              <a:spcBef>
                <a:spcPts val="1800"/>
              </a:spcBef>
            </a:pPr>
            <a:r>
              <a:rPr lang="en-US" sz="2400" dirty="0" smtClean="0"/>
              <a:t>9,720 MT of groundnuts</a:t>
            </a:r>
          </a:p>
        </p:txBody>
      </p:sp>
    </p:spTree>
    <p:extLst>
      <p:ext uri="{BB962C8B-B14F-4D97-AF65-F5344CB8AC3E}">
        <p14:creationId xmlns:p14="http://schemas.microsoft.com/office/powerpoint/2010/main" val="37417044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Bringing farmers closer to farmers</a:t>
            </a:r>
          </a:p>
        </p:txBody>
      </p:sp>
      <p:sp>
        <p:nvSpPr>
          <p:cNvPr id="3" name="Text Placeholder 2"/>
          <p:cNvSpPr>
            <a:spLocks noGrp="1"/>
          </p:cNvSpPr>
          <p:nvPr>
            <p:ph type="body" sz="quarter" idx="10"/>
          </p:nvPr>
        </p:nvSpPr>
        <p:spPr/>
        <p:txBody>
          <a:bodyPr/>
          <a:lstStyle/>
          <a:p>
            <a:r>
              <a:rPr lang="en-US" sz="2200" dirty="0" smtClean="0"/>
              <a:t>Buyers Tours </a:t>
            </a:r>
          </a:p>
          <a:p>
            <a:pPr lvl="1"/>
            <a:r>
              <a:rPr lang="en-US" sz="2200" dirty="0" smtClean="0">
                <a:latin typeface="Arial" panose="020B0604020202020204" pitchFamily="34" charset="0"/>
                <a:cs typeface="Arial" panose="020B0604020202020204" pitchFamily="34" charset="0"/>
              </a:rPr>
              <a:t>1,725 farmers and 30 processors/buyers</a:t>
            </a:r>
          </a:p>
          <a:p>
            <a:pPr>
              <a:lnSpc>
                <a:spcPts val="2400"/>
              </a:lnSpc>
              <a:spcBef>
                <a:spcPts val="1800"/>
              </a:spcBef>
            </a:pPr>
            <a:r>
              <a:rPr lang="en-US" sz="2200" dirty="0" smtClean="0"/>
              <a:t>Facilitated </a:t>
            </a:r>
            <a:r>
              <a:rPr lang="en-US" sz="2200" dirty="0"/>
              <a:t>Access to </a:t>
            </a:r>
            <a:r>
              <a:rPr lang="en-US" sz="2200" dirty="0" smtClean="0"/>
              <a:t>Markets</a:t>
            </a:r>
          </a:p>
          <a:p>
            <a:pPr>
              <a:lnSpc>
                <a:spcPts val="2400"/>
              </a:lnSpc>
              <a:spcBef>
                <a:spcPts val="1800"/>
              </a:spcBef>
            </a:pPr>
            <a:r>
              <a:rPr lang="en-US" sz="2200" dirty="0" err="1" smtClean="0">
                <a:latin typeface="Arial" panose="020B0604020202020204" pitchFamily="34" charset="0"/>
                <a:cs typeface="Arial" panose="020B0604020202020204" pitchFamily="34" charset="0"/>
              </a:rPr>
              <a:t>Aflatoxin</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control and </a:t>
            </a:r>
            <a:r>
              <a:rPr lang="en-US" sz="2200" dirty="0" smtClean="0">
                <a:latin typeface="Arial" panose="020B0604020202020204" pitchFamily="34" charset="0"/>
                <a:cs typeface="Arial" panose="020B0604020202020204" pitchFamily="34" charset="0"/>
              </a:rPr>
              <a:t>management</a:t>
            </a:r>
          </a:p>
          <a:p>
            <a:pPr>
              <a:lnSpc>
                <a:spcPts val="2400"/>
              </a:lnSpc>
              <a:spcBef>
                <a:spcPts val="1800"/>
              </a:spcBef>
            </a:pPr>
            <a:r>
              <a:rPr lang="en-US" sz="2200" dirty="0" smtClean="0">
                <a:latin typeface="Arial" panose="020B0604020202020204" pitchFamily="34" charset="0"/>
                <a:cs typeface="Arial" panose="020B0604020202020204" pitchFamily="34" charset="0"/>
              </a:rPr>
              <a:t>Food </a:t>
            </a:r>
            <a:r>
              <a:rPr lang="en-US" sz="2200" dirty="0">
                <a:latin typeface="Arial" panose="020B0604020202020204" pitchFamily="34" charset="0"/>
                <a:cs typeface="Arial" panose="020B0604020202020204" pitchFamily="34" charset="0"/>
              </a:rPr>
              <a:t>Safety Training</a:t>
            </a:r>
          </a:p>
          <a:p>
            <a:pPr>
              <a:lnSpc>
                <a:spcPts val="2400"/>
              </a:lnSpc>
              <a:spcBef>
                <a:spcPts val="1800"/>
              </a:spcBef>
            </a:pPr>
            <a:endParaRPr lang="en-US" sz="2200" dirty="0"/>
          </a:p>
        </p:txBody>
      </p:sp>
    </p:spTree>
    <p:extLst>
      <p:ext uri="{BB962C8B-B14F-4D97-AF65-F5344CB8AC3E}">
        <p14:creationId xmlns:p14="http://schemas.microsoft.com/office/powerpoint/2010/main" val="4015252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56441"/>
            <a:ext cx="9144000" cy="597049"/>
          </a:xfrm>
        </p:spPr>
        <p:txBody>
          <a:bodyPr/>
          <a:lstStyle/>
          <a:p>
            <a:r>
              <a:rPr lang="en-US" dirty="0" smtClean="0"/>
              <a:t>Bringing farmers closer to farmers</a:t>
            </a:r>
            <a:endParaRPr lang="en-US" dirty="0"/>
          </a:p>
        </p:txBody>
      </p:sp>
      <p:sp>
        <p:nvSpPr>
          <p:cNvPr id="6" name="Text Placeholder 5"/>
          <p:cNvSpPr>
            <a:spLocks noGrp="1"/>
          </p:cNvSpPr>
          <p:nvPr>
            <p:ph type="body" sz="quarter" idx="10"/>
          </p:nvPr>
        </p:nvSpPr>
        <p:spPr>
          <a:xfrm>
            <a:off x="355003" y="1872409"/>
            <a:ext cx="8455604" cy="3872173"/>
          </a:xfrm>
        </p:spPr>
        <p:txBody>
          <a:bodyPr/>
          <a:lstStyle/>
          <a:p>
            <a:r>
              <a:rPr lang="en-US" sz="2400" dirty="0" smtClean="0"/>
              <a:t>In </a:t>
            </a:r>
            <a:r>
              <a:rPr lang="en-US" sz="2400" dirty="0" smtClean="0"/>
              <a:t>2016, INVC worked with </a:t>
            </a:r>
            <a:endParaRPr lang="en-US" sz="2400" dirty="0"/>
          </a:p>
          <a:p>
            <a:pPr marL="800100" lvl="1" indent="-342900">
              <a:buFont typeface="Arial" panose="020B0604020202020204" pitchFamily="34" charset="0"/>
              <a:buChar char="•"/>
            </a:pPr>
            <a:r>
              <a:rPr lang="en-US" sz="2400" dirty="0"/>
              <a:t>6 DADOS</a:t>
            </a:r>
          </a:p>
          <a:p>
            <a:pPr marL="800100" lvl="1" indent="-342900">
              <a:buFont typeface="Arial" panose="020B0604020202020204" pitchFamily="34" charset="0"/>
              <a:buChar char="•"/>
            </a:pPr>
            <a:r>
              <a:rPr lang="en-US" sz="2400" dirty="0"/>
              <a:t>41 </a:t>
            </a:r>
            <a:r>
              <a:rPr lang="en-US" sz="2400" dirty="0" smtClean="0"/>
              <a:t>AEDCs</a:t>
            </a:r>
            <a:endParaRPr lang="en-US" sz="2400" dirty="0"/>
          </a:p>
          <a:p>
            <a:pPr marL="800100" lvl="1" indent="-342900">
              <a:buFont typeface="Arial" panose="020B0604020202020204" pitchFamily="34" charset="0"/>
              <a:buChar char="•"/>
            </a:pPr>
            <a:r>
              <a:rPr lang="en-US" sz="2400" dirty="0"/>
              <a:t>15 processors, buyers and service providers </a:t>
            </a:r>
            <a:endParaRPr lang="en-US" sz="2400" dirty="0" smtClean="0"/>
          </a:p>
          <a:p>
            <a:pPr marL="800100" lvl="1" indent="-342900">
              <a:buFont typeface="Arial" panose="020B0604020202020204" pitchFamily="34" charset="0"/>
              <a:buChar char="•"/>
            </a:pPr>
            <a:r>
              <a:rPr lang="en-US" sz="2400" dirty="0" smtClean="0"/>
              <a:t>583 </a:t>
            </a:r>
            <a:r>
              <a:rPr lang="en-US" sz="2400" dirty="0"/>
              <a:t>marketing committee leaders </a:t>
            </a:r>
            <a:r>
              <a:rPr lang="en-US" sz="2400" dirty="0" smtClean="0"/>
              <a:t>in </a:t>
            </a:r>
            <a:r>
              <a:rPr lang="en-US" sz="2400" dirty="0" err="1" smtClean="0"/>
              <a:t>Dedza</a:t>
            </a:r>
            <a:r>
              <a:rPr lang="en-US" sz="2400" dirty="0" smtClean="0"/>
              <a:t> </a:t>
            </a:r>
            <a:r>
              <a:rPr lang="en-US" sz="2400" dirty="0"/>
              <a:t>and </a:t>
            </a:r>
            <a:r>
              <a:rPr lang="en-US" sz="2400" dirty="0" err="1"/>
              <a:t>Mchinji</a:t>
            </a:r>
            <a:r>
              <a:rPr lang="en-US" sz="2400" dirty="0"/>
              <a:t>.</a:t>
            </a:r>
          </a:p>
          <a:p>
            <a:pPr marL="800100" lvl="1" indent="-342900">
              <a:buFont typeface="Arial" panose="020B0604020202020204" pitchFamily="34" charset="0"/>
              <a:buChar char="•"/>
            </a:pPr>
            <a:r>
              <a:rPr lang="en-US" sz="2400" dirty="0"/>
              <a:t>488 lead parents </a:t>
            </a:r>
            <a:r>
              <a:rPr lang="en-US" sz="2400" dirty="0" smtClean="0"/>
              <a:t>in </a:t>
            </a:r>
            <a:r>
              <a:rPr lang="en-US" sz="2400" dirty="0" err="1" smtClean="0"/>
              <a:t>Balaka</a:t>
            </a:r>
            <a:r>
              <a:rPr lang="en-US" sz="2400" dirty="0"/>
              <a:t>, </a:t>
            </a:r>
            <a:r>
              <a:rPr lang="en-US" sz="2400" dirty="0" err="1"/>
              <a:t>Machinga</a:t>
            </a:r>
            <a:r>
              <a:rPr lang="en-US" sz="2400" dirty="0"/>
              <a:t> and </a:t>
            </a:r>
            <a:r>
              <a:rPr lang="en-US" sz="2400" dirty="0" err="1"/>
              <a:t>Mangochi</a:t>
            </a:r>
            <a:r>
              <a:rPr lang="en-US" sz="2400" dirty="0"/>
              <a:t>. </a:t>
            </a:r>
          </a:p>
          <a:p>
            <a:endParaRPr lang="en-US" sz="2400" dirty="0"/>
          </a:p>
        </p:txBody>
      </p:sp>
    </p:spTree>
    <p:extLst>
      <p:ext uri="{BB962C8B-B14F-4D97-AF65-F5344CB8AC3E}">
        <p14:creationId xmlns:p14="http://schemas.microsoft.com/office/powerpoint/2010/main" val="1152295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Text Placeholder 2"/>
          <p:cNvSpPr>
            <a:spLocks noGrp="1"/>
          </p:cNvSpPr>
          <p:nvPr>
            <p:ph type="body" sz="quarter" idx="10"/>
          </p:nvPr>
        </p:nvSpPr>
        <p:spPr>
          <a:xfrm>
            <a:off x="327856" y="1711046"/>
            <a:ext cx="7783410" cy="3409594"/>
          </a:xfrm>
        </p:spPr>
        <p:txBody>
          <a:bodyPr/>
          <a:lstStyle/>
          <a:p>
            <a:r>
              <a:rPr lang="en-US" sz="2400" b="1" dirty="0" smtClean="0"/>
              <a:t>Collective marketing</a:t>
            </a:r>
          </a:p>
          <a:p>
            <a:pPr marL="342900" indent="-342900">
              <a:buFont typeface="Arial" panose="020B0604020202020204" pitchFamily="34" charset="0"/>
              <a:buChar char="•"/>
            </a:pPr>
            <a:r>
              <a:rPr lang="en-US" sz="2000" dirty="0" smtClean="0"/>
              <a:t>Lilongwe:  In a day, care groups collected 5.5 MT of soybean and sold it directly to a poultry facility in the community</a:t>
            </a:r>
          </a:p>
          <a:p>
            <a:pPr marL="342900" indent="-342900">
              <a:buFont typeface="Arial" panose="020B0604020202020204" pitchFamily="34" charset="0"/>
              <a:buChar char="•"/>
            </a:pPr>
            <a:r>
              <a:rPr lang="en-US" sz="2000" dirty="0" err="1" smtClean="0"/>
              <a:t>Mangochi</a:t>
            </a:r>
            <a:r>
              <a:rPr lang="en-US" sz="2000" dirty="0"/>
              <a:t>:</a:t>
            </a:r>
            <a:r>
              <a:rPr lang="en-US" sz="2000" dirty="0" smtClean="0"/>
              <a:t> farmers collected 50 MT and are ready to sell</a:t>
            </a:r>
          </a:p>
          <a:p>
            <a:pPr marL="342900" indent="-342900">
              <a:buFont typeface="Arial" panose="020B0604020202020204" pitchFamily="34" charset="0"/>
              <a:buChar char="•"/>
            </a:pPr>
            <a:r>
              <a:rPr lang="en-US" sz="2000" dirty="0" err="1" smtClean="0"/>
              <a:t>Mchinji</a:t>
            </a:r>
            <a:r>
              <a:rPr lang="en-US" sz="2000" dirty="0" smtClean="0"/>
              <a:t>: care groups (12 people) are able to collect at least 12 bags of 50kg </a:t>
            </a:r>
            <a:endParaRPr lang="en-US" sz="2000" dirty="0"/>
          </a:p>
          <a:p>
            <a:pPr marL="342900" indent="-342900">
              <a:buFont typeface="Arial" panose="020B0604020202020204" pitchFamily="34" charset="0"/>
              <a:buChar char="•"/>
            </a:pPr>
            <a:r>
              <a:rPr lang="en-US" sz="2000" dirty="0" err="1" smtClean="0"/>
              <a:t>Dedza</a:t>
            </a:r>
            <a:r>
              <a:rPr lang="en-US" sz="2000" dirty="0"/>
              <a:t>:</a:t>
            </a:r>
            <a:endParaRPr lang="en-US" sz="2000" dirty="0" smtClean="0"/>
          </a:p>
          <a:p>
            <a:r>
              <a:rPr lang="en-US" sz="2000" dirty="0" smtClean="0"/>
              <a:t>     </a:t>
            </a:r>
            <a:r>
              <a:rPr lang="en-US" sz="2000" dirty="0" err="1" smtClean="0"/>
              <a:t>Lifidzi</a:t>
            </a:r>
            <a:r>
              <a:rPr lang="en-US" sz="2000" dirty="0" smtClean="0"/>
              <a:t> association is ready </a:t>
            </a:r>
          </a:p>
          <a:p>
            <a:r>
              <a:rPr lang="en-US" sz="2000" dirty="0" smtClean="0"/>
              <a:t>     to collect 10MT per week</a:t>
            </a:r>
            <a:endParaRPr lang="en-US" sz="2000" dirty="0"/>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93775" y="3742449"/>
            <a:ext cx="4921133" cy="3046835"/>
          </a:xfrm>
          <a:prstGeom prst="rect">
            <a:avLst/>
          </a:prstGeom>
        </p:spPr>
      </p:pic>
    </p:spTree>
    <p:extLst>
      <p:ext uri="{BB962C8B-B14F-4D97-AF65-F5344CB8AC3E}">
        <p14:creationId xmlns:p14="http://schemas.microsoft.com/office/powerpoint/2010/main" val="3377617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Outline  </a:t>
            </a:r>
            <a:endParaRPr lang="en-US" dirty="0"/>
          </a:p>
        </p:txBody>
      </p:sp>
      <p:sp>
        <p:nvSpPr>
          <p:cNvPr id="4" name="Text Placeholder 3"/>
          <p:cNvSpPr>
            <a:spLocks noGrp="1"/>
          </p:cNvSpPr>
          <p:nvPr>
            <p:ph type="body" sz="quarter" idx="10"/>
          </p:nvPr>
        </p:nvSpPr>
        <p:spPr>
          <a:xfrm>
            <a:off x="333486" y="1763972"/>
            <a:ext cx="7067775" cy="4314097"/>
          </a:xfrm>
        </p:spPr>
        <p:txBody>
          <a:bodyPr/>
          <a:lstStyle/>
          <a:p>
            <a:r>
              <a:rPr lang="en-US" sz="2800" dirty="0" smtClean="0"/>
              <a:t>Project overview</a:t>
            </a:r>
          </a:p>
          <a:p>
            <a:r>
              <a:rPr lang="en-US" sz="2800" dirty="0" smtClean="0"/>
              <a:t>Key achievements</a:t>
            </a:r>
          </a:p>
          <a:p>
            <a:r>
              <a:rPr lang="en-US" sz="2800" dirty="0" smtClean="0"/>
              <a:t>Challenges</a:t>
            </a:r>
          </a:p>
          <a:p>
            <a:r>
              <a:rPr lang="en-US" sz="2800" dirty="0" smtClean="0"/>
              <a:t>Lessons learnt</a:t>
            </a:r>
          </a:p>
          <a:p>
            <a:endParaRPr lang="en-US" sz="2800" dirty="0"/>
          </a:p>
        </p:txBody>
      </p:sp>
      <p:pic>
        <p:nvPicPr>
          <p:cNvPr id="8" name="Picture Placeholder 7"/>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464424" y="1824206"/>
            <a:ext cx="4409852" cy="4673414"/>
          </a:xfrm>
        </p:spPr>
      </p:pic>
    </p:spTree>
    <p:extLst>
      <p:ext uri="{BB962C8B-B14F-4D97-AF65-F5344CB8AC3E}">
        <p14:creationId xmlns:p14="http://schemas.microsoft.com/office/powerpoint/2010/main" val="11527367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Text Placeholder 2"/>
          <p:cNvSpPr>
            <a:spLocks noGrp="1"/>
          </p:cNvSpPr>
          <p:nvPr>
            <p:ph type="body" sz="quarter" idx="10"/>
          </p:nvPr>
        </p:nvSpPr>
        <p:spPr/>
        <p:txBody>
          <a:bodyPr/>
          <a:lstStyle/>
          <a:p>
            <a:pPr marL="285750" indent="-285750">
              <a:buFont typeface="Arial" panose="020B0604020202020204" pitchFamily="34" charset="0"/>
              <a:buChar char="•"/>
            </a:pPr>
            <a:r>
              <a:rPr lang="en-US" sz="2400" dirty="0"/>
              <a:t>The buyer’s tour </a:t>
            </a:r>
            <a:r>
              <a:rPr lang="en-US" sz="2400" dirty="0" smtClean="0"/>
              <a:t>is useful</a:t>
            </a:r>
            <a:endParaRPr lang="en-US" sz="2400" dirty="0" smtClean="0"/>
          </a:p>
          <a:p>
            <a:pPr marL="742950" lvl="1" indent="-285750">
              <a:buFont typeface="Arial" panose="020B0604020202020204" pitchFamily="34" charset="0"/>
              <a:buChar char="•"/>
            </a:pPr>
            <a:r>
              <a:rPr lang="en-US" sz="2400" dirty="0" smtClean="0"/>
              <a:t>Sort your groundnuts, collection  </a:t>
            </a:r>
          </a:p>
          <a:p>
            <a:pPr marL="285750" indent="-285750">
              <a:buFont typeface="Arial" panose="020B0604020202020204" pitchFamily="34" charset="0"/>
              <a:buChar char="•"/>
            </a:pPr>
            <a:r>
              <a:rPr lang="en-US" sz="2400" dirty="0"/>
              <a:t>The buyer’s tour can work really well if organized with buyers </a:t>
            </a:r>
          </a:p>
          <a:p>
            <a:pPr marL="742950" lvl="1" indent="-285750">
              <a:buFont typeface="Arial" panose="020B0604020202020204" pitchFamily="34" charset="0"/>
              <a:buChar char="•"/>
            </a:pPr>
            <a:r>
              <a:rPr lang="en-US" sz="2400" dirty="0"/>
              <a:t>What the project paid vs what the buyers provided</a:t>
            </a:r>
          </a:p>
          <a:p>
            <a:pPr marL="285750" indent="-285750">
              <a:buFont typeface="Arial" panose="020B0604020202020204" pitchFamily="34" charset="0"/>
              <a:buChar char="•"/>
            </a:pPr>
            <a:r>
              <a:rPr lang="en-US" sz="2400" dirty="0" smtClean="0"/>
              <a:t>The </a:t>
            </a:r>
            <a:r>
              <a:rPr lang="en-US" sz="2400" dirty="0"/>
              <a:t>buyer’s tour </a:t>
            </a:r>
            <a:r>
              <a:rPr lang="en-US" sz="2400" dirty="0" smtClean="0"/>
              <a:t>is not needed </a:t>
            </a:r>
            <a:endParaRPr lang="en-US" sz="2400" dirty="0" smtClean="0"/>
          </a:p>
          <a:p>
            <a:pPr marL="742950" lvl="1" indent="-285750">
              <a:buFont typeface="Arial" panose="020B0604020202020204" pitchFamily="34" charset="0"/>
              <a:buChar char="•"/>
            </a:pPr>
            <a:r>
              <a:rPr lang="en-US" sz="2400" dirty="0" smtClean="0"/>
              <a:t>Example from </a:t>
            </a:r>
            <a:r>
              <a:rPr lang="en-US" sz="2400" dirty="0" err="1" smtClean="0"/>
              <a:t>Ntchisi</a:t>
            </a:r>
            <a:endParaRPr lang="en-US" sz="2400" dirty="0" smtClean="0"/>
          </a:p>
        </p:txBody>
      </p:sp>
    </p:spTree>
    <p:extLst>
      <p:ext uri="{BB962C8B-B14F-4D97-AF65-F5344CB8AC3E}">
        <p14:creationId xmlns:p14="http://schemas.microsoft.com/office/powerpoint/2010/main" val="37238454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818" y="1917794"/>
            <a:ext cx="2657139" cy="1766715"/>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5618" y="2801151"/>
            <a:ext cx="2978427" cy="1913329"/>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2224" y="2919952"/>
            <a:ext cx="2527692" cy="240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55885" y="3542662"/>
            <a:ext cx="1846556" cy="2568126"/>
          </a:xfrm>
          <a:prstGeom prst="rect">
            <a:avLst/>
          </a:prstGeom>
        </p:spPr>
      </p:pic>
    </p:spTree>
    <p:extLst>
      <p:ext uri="{BB962C8B-B14F-4D97-AF65-F5344CB8AC3E}">
        <p14:creationId xmlns:p14="http://schemas.microsoft.com/office/powerpoint/2010/main" val="6972163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Agriculture</a:t>
            </a:r>
            <a:endParaRPr lang="en-US" dirty="0"/>
          </a:p>
        </p:txBody>
      </p:sp>
      <p:sp>
        <p:nvSpPr>
          <p:cNvPr id="3" name="Text Placeholder 2"/>
          <p:cNvSpPr>
            <a:spLocks noGrp="1"/>
          </p:cNvSpPr>
          <p:nvPr>
            <p:ph type="body" sz="quarter" idx="10"/>
          </p:nvPr>
        </p:nvSpPr>
        <p:spPr/>
        <p:txBody>
          <a:bodyPr/>
          <a:lstStyle/>
          <a:p>
            <a:r>
              <a:rPr lang="en-US" sz="2400" dirty="0"/>
              <a:t>Yields of soybeans and groundnuts</a:t>
            </a:r>
          </a:p>
          <a:p>
            <a:r>
              <a:rPr lang="en-US" sz="2400" dirty="0" smtClean="0"/>
              <a:t>Value </a:t>
            </a:r>
            <a:r>
              <a:rPr lang="en-US" sz="2400" dirty="0"/>
              <a:t>of incremental sales- groundnuts</a:t>
            </a:r>
          </a:p>
          <a:p>
            <a:r>
              <a:rPr lang="en-US" sz="2400" dirty="0" smtClean="0"/>
              <a:t>Exports </a:t>
            </a:r>
            <a:r>
              <a:rPr lang="en-US" sz="2400" dirty="0"/>
              <a:t>of targeted commodities</a:t>
            </a:r>
          </a:p>
          <a:p>
            <a:r>
              <a:rPr lang="en-US" sz="2400" dirty="0" smtClean="0"/>
              <a:t>Private </a:t>
            </a:r>
            <a:r>
              <a:rPr lang="en-US" sz="2400" dirty="0"/>
              <a:t>sector </a:t>
            </a:r>
            <a:r>
              <a:rPr lang="en-US" sz="2400" dirty="0" smtClean="0"/>
              <a:t>investment</a:t>
            </a:r>
            <a:endParaRPr lang="en-US" sz="2400" dirty="0"/>
          </a:p>
        </p:txBody>
      </p:sp>
      <p:pic>
        <p:nvPicPr>
          <p:cNvPr id="9" name="Picture Placeholder 8"/>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6681906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Change</a:t>
            </a:r>
            <a:endParaRPr lang="en-US" dirty="0"/>
          </a:p>
        </p:txBody>
      </p:sp>
      <p:sp>
        <p:nvSpPr>
          <p:cNvPr id="3" name="Text Placeholder 2"/>
          <p:cNvSpPr>
            <a:spLocks noGrp="1"/>
          </p:cNvSpPr>
          <p:nvPr>
            <p:ph type="body" sz="quarter" idx="10"/>
          </p:nvPr>
        </p:nvSpPr>
        <p:spPr>
          <a:xfrm>
            <a:off x="343834" y="1801886"/>
            <a:ext cx="8412891" cy="3441868"/>
          </a:xfrm>
        </p:spPr>
        <p:txBody>
          <a:bodyPr/>
          <a:lstStyle/>
          <a:p>
            <a:pPr marL="285750" indent="-285750">
              <a:buFont typeface="Arial" panose="020B0604020202020204" pitchFamily="34" charset="0"/>
              <a:buChar char="•"/>
            </a:pPr>
            <a:r>
              <a:rPr lang="en-US" sz="2400" dirty="0"/>
              <a:t>Rapid impacts of climate change </a:t>
            </a:r>
            <a:r>
              <a:rPr lang="en-US" sz="2400" dirty="0" smtClean="0"/>
              <a:t>affecting crop performance</a:t>
            </a:r>
            <a:endParaRPr lang="en-US" sz="2400" dirty="0"/>
          </a:p>
          <a:p>
            <a:endParaRPr lang="en-US" sz="2400"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575"/>
          <a:stretch/>
        </p:blipFill>
        <p:spPr bwMode="auto">
          <a:xfrm>
            <a:off x="2584640" y="2739595"/>
            <a:ext cx="3880706" cy="3218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01610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INVC Zone of influence</a:t>
            </a:r>
            <a:endParaRPr lang="en-US" dirty="0"/>
          </a:p>
        </p:txBody>
      </p:sp>
      <p:sp>
        <p:nvSpPr>
          <p:cNvPr id="6" name="Text Placeholder 5"/>
          <p:cNvSpPr>
            <a:spLocks noGrp="1"/>
          </p:cNvSpPr>
          <p:nvPr>
            <p:ph type="body" sz="quarter" idx="10"/>
          </p:nvPr>
        </p:nvSpPr>
        <p:spPr>
          <a:xfrm>
            <a:off x="333487" y="1764254"/>
            <a:ext cx="8724452" cy="4840941"/>
          </a:xfrm>
        </p:spPr>
        <p:txBody>
          <a:bodyPr/>
          <a:lstStyle/>
          <a:p>
            <a:pPr marL="342900" indent="-342900">
              <a:buFont typeface="Wingdings" panose="05000000000000000000" pitchFamily="2" charset="2"/>
              <a:buChar char="ü"/>
            </a:pPr>
            <a:r>
              <a:rPr lang="en-US" sz="2000" dirty="0" err="1" smtClean="0"/>
              <a:t>Balaka</a:t>
            </a:r>
            <a:r>
              <a:rPr lang="en-US" sz="2000" dirty="0" smtClean="0"/>
              <a:t> </a:t>
            </a:r>
          </a:p>
          <a:p>
            <a:pPr marL="800100" lvl="1" indent="-342900">
              <a:buFont typeface="Wingdings" panose="05000000000000000000" pitchFamily="2" charset="2"/>
              <a:buChar char="ü"/>
            </a:pPr>
            <a:r>
              <a:rPr lang="en-US" sz="2000" dirty="0" smtClean="0"/>
              <a:t>Experienced 3 dry spells</a:t>
            </a:r>
            <a:r>
              <a:rPr lang="en-US" sz="2000" dirty="0"/>
              <a:t> </a:t>
            </a:r>
            <a:r>
              <a:rPr lang="en-US" sz="2000" dirty="0" smtClean="0"/>
              <a:t>this season </a:t>
            </a:r>
          </a:p>
          <a:p>
            <a:pPr marL="800100" lvl="1" indent="-342900">
              <a:buFont typeface="Wingdings" panose="05000000000000000000" pitchFamily="2" charset="2"/>
              <a:buChar char="ü"/>
            </a:pPr>
            <a:r>
              <a:rPr lang="en-US" sz="2000" dirty="0" smtClean="0"/>
              <a:t>50-75</a:t>
            </a:r>
            <a:r>
              <a:rPr lang="en-US" sz="2000" dirty="0"/>
              <a:t>% farming households </a:t>
            </a:r>
            <a:r>
              <a:rPr lang="en-US" sz="2000" dirty="0" smtClean="0"/>
              <a:t>unable to harvest, mainly maize</a:t>
            </a:r>
          </a:p>
          <a:p>
            <a:pPr marL="800100" lvl="1" indent="-342900">
              <a:buFont typeface="Wingdings" panose="05000000000000000000" pitchFamily="2" charset="2"/>
              <a:buChar char="ü"/>
            </a:pPr>
            <a:r>
              <a:rPr lang="en-US" sz="2000" dirty="0" smtClean="0"/>
              <a:t>Soy and groundnuts harvest  down around 25%</a:t>
            </a:r>
          </a:p>
          <a:p>
            <a:pPr marL="342900" indent="-342900">
              <a:buFont typeface="Wingdings" panose="05000000000000000000" pitchFamily="2" charset="2"/>
              <a:buChar char="ü"/>
            </a:pPr>
            <a:r>
              <a:rPr lang="en-US" sz="2000" dirty="0" err="1" smtClean="0"/>
              <a:t>Dedza</a:t>
            </a:r>
            <a:r>
              <a:rPr lang="en-US" sz="2000" dirty="0" smtClean="0"/>
              <a:t> </a:t>
            </a:r>
          </a:p>
          <a:p>
            <a:pPr marL="800100" lvl="1" indent="-342900">
              <a:buFont typeface="Wingdings" panose="05000000000000000000" pitchFamily="2" charset="2"/>
              <a:buChar char="ü"/>
            </a:pPr>
            <a:r>
              <a:rPr lang="en-US" sz="2000" dirty="0" smtClean="0"/>
              <a:t>Harvest </a:t>
            </a:r>
            <a:r>
              <a:rPr lang="en-US" sz="2000" dirty="0"/>
              <a:t>45% lower </a:t>
            </a:r>
            <a:r>
              <a:rPr lang="en-US" sz="2000" dirty="0" smtClean="0"/>
              <a:t>in 8 EPAs</a:t>
            </a:r>
          </a:p>
          <a:p>
            <a:pPr marL="800100" lvl="1" indent="-342900">
              <a:buFont typeface="Wingdings" panose="05000000000000000000" pitchFamily="2" charset="2"/>
              <a:buChar char="ü"/>
            </a:pPr>
            <a:r>
              <a:rPr lang="en-US" sz="2000" dirty="0" err="1" smtClean="0"/>
              <a:t>Chafumbwa</a:t>
            </a:r>
            <a:r>
              <a:rPr lang="en-US" sz="2000" dirty="0" smtClean="0"/>
              <a:t> </a:t>
            </a:r>
            <a:r>
              <a:rPr lang="en-US" sz="2000" dirty="0"/>
              <a:t>and </a:t>
            </a:r>
            <a:r>
              <a:rPr lang="en-US" sz="2000" dirty="0" err="1"/>
              <a:t>Kanyama</a:t>
            </a:r>
            <a:r>
              <a:rPr lang="en-US" sz="2000" dirty="0"/>
              <a:t> </a:t>
            </a:r>
            <a:r>
              <a:rPr lang="en-US" sz="2000" dirty="0" smtClean="0"/>
              <a:t>down 10%</a:t>
            </a:r>
          </a:p>
          <a:p>
            <a:pPr marL="342900" indent="-342900">
              <a:buFont typeface="Wingdings" panose="05000000000000000000" pitchFamily="2" charset="2"/>
              <a:buChar char="ü"/>
            </a:pPr>
            <a:r>
              <a:rPr lang="en-US" sz="2000" dirty="0" err="1" smtClean="0"/>
              <a:t>Mangochi</a:t>
            </a:r>
            <a:r>
              <a:rPr lang="en-US" sz="2000" dirty="0" smtClean="0"/>
              <a:t> </a:t>
            </a:r>
            <a:r>
              <a:rPr lang="en-US" sz="2000" dirty="0"/>
              <a:t>and </a:t>
            </a:r>
            <a:r>
              <a:rPr lang="en-US" sz="2000" dirty="0" err="1"/>
              <a:t>Machinga</a:t>
            </a:r>
            <a:r>
              <a:rPr lang="en-US" sz="2000" dirty="0"/>
              <a:t> </a:t>
            </a:r>
            <a:endParaRPr lang="en-US" sz="2000" dirty="0" smtClean="0"/>
          </a:p>
          <a:p>
            <a:pPr marL="800100" lvl="1" indent="-342900">
              <a:buFont typeface="Wingdings" panose="05000000000000000000" pitchFamily="2" charset="2"/>
              <a:buChar char="ü"/>
            </a:pPr>
            <a:r>
              <a:rPr lang="en-US" sz="2000" dirty="0" smtClean="0"/>
              <a:t>Down </a:t>
            </a:r>
            <a:r>
              <a:rPr lang="en-US" sz="2000" dirty="0"/>
              <a:t>40% </a:t>
            </a:r>
            <a:r>
              <a:rPr lang="en-US" sz="2000" dirty="0" smtClean="0"/>
              <a:t>due to severe </a:t>
            </a:r>
            <a:r>
              <a:rPr lang="en-US" sz="2000" dirty="0"/>
              <a:t>dry spells. </a:t>
            </a:r>
            <a:endParaRPr lang="en-US" sz="2000" dirty="0" smtClean="0"/>
          </a:p>
          <a:p>
            <a:pPr marL="342900" indent="-342900">
              <a:buFont typeface="Wingdings" panose="05000000000000000000" pitchFamily="2" charset="2"/>
              <a:buChar char="ü"/>
            </a:pPr>
            <a:r>
              <a:rPr lang="en-US" sz="2000" dirty="0" err="1" smtClean="0"/>
              <a:t>Mchinji</a:t>
            </a:r>
            <a:r>
              <a:rPr lang="en-US" sz="2000" dirty="0" smtClean="0"/>
              <a:t> </a:t>
            </a:r>
          </a:p>
          <a:p>
            <a:pPr marL="800100" lvl="1" indent="-342900">
              <a:buFont typeface="Wingdings" panose="05000000000000000000" pitchFamily="2" charset="2"/>
              <a:buChar char="ü"/>
            </a:pPr>
            <a:r>
              <a:rPr lang="en-US" sz="2000" dirty="0" smtClean="0"/>
              <a:t>expected to increase </a:t>
            </a:r>
            <a:r>
              <a:rPr lang="en-US" sz="2000" dirty="0"/>
              <a:t>15</a:t>
            </a:r>
            <a:r>
              <a:rPr lang="en-US" sz="2000" dirty="0" smtClean="0"/>
              <a:t>% </a:t>
            </a:r>
          </a:p>
        </p:txBody>
      </p:sp>
    </p:spTree>
    <p:extLst>
      <p:ext uri="{BB962C8B-B14F-4D97-AF65-F5344CB8AC3E}">
        <p14:creationId xmlns:p14="http://schemas.microsoft.com/office/powerpoint/2010/main" val="1351669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Prices</a:t>
            </a:r>
            <a:endParaRPr lang="en-US" dirty="0"/>
          </a:p>
        </p:txBody>
      </p:sp>
      <p:sp>
        <p:nvSpPr>
          <p:cNvPr id="3" name="Text Placeholder 2"/>
          <p:cNvSpPr>
            <a:spLocks noGrp="1"/>
          </p:cNvSpPr>
          <p:nvPr>
            <p:ph type="body" sz="quarter" idx="10"/>
          </p:nvPr>
        </p:nvSpPr>
        <p:spPr>
          <a:xfrm>
            <a:off x="612775" y="2087562"/>
            <a:ext cx="8101013" cy="3775355"/>
          </a:xfrm>
        </p:spPr>
        <p:txBody>
          <a:bodyPr/>
          <a:lstStyle/>
          <a:p>
            <a:pPr marL="285750" indent="-285750">
              <a:buFont typeface="Arial" panose="020B0604020202020204" pitchFamily="34" charset="0"/>
              <a:buChar char="•"/>
            </a:pPr>
            <a:r>
              <a:rPr lang="en-US" sz="2400" dirty="0"/>
              <a:t>Prices have move sharply from the beginning of the season </a:t>
            </a:r>
            <a:endParaRPr lang="en-US" sz="2400" dirty="0" smtClean="0"/>
          </a:p>
          <a:p>
            <a:pPr marL="742950" lvl="1" indent="-285750">
              <a:buFont typeface="Arial" panose="020B0604020202020204" pitchFamily="34" charset="0"/>
              <a:buChar char="•"/>
            </a:pPr>
            <a:r>
              <a:rPr lang="en-US" sz="2400" dirty="0" smtClean="0"/>
              <a:t>Soybean it </a:t>
            </a:r>
            <a:r>
              <a:rPr lang="en-US" sz="2400" dirty="0"/>
              <a:t>started at 180 MKW per kg, within a week </a:t>
            </a:r>
            <a:r>
              <a:rPr lang="en-US" sz="2400" dirty="0" smtClean="0"/>
              <a:t>it </a:t>
            </a:r>
            <a:r>
              <a:rPr lang="en-US" sz="2400" dirty="0"/>
              <a:t>increased to MKW 280 per kg and </a:t>
            </a:r>
            <a:r>
              <a:rPr lang="en-US" sz="2400" dirty="0" smtClean="0"/>
              <a:t>reaching 370 </a:t>
            </a:r>
            <a:r>
              <a:rPr lang="en-US" sz="2400" dirty="0"/>
              <a:t>MKW per Kg. </a:t>
            </a:r>
            <a:r>
              <a:rPr lang="en-US" sz="2400" dirty="0" smtClean="0"/>
              <a:t>Now the price is down again to about 300 MKW per kg</a:t>
            </a:r>
          </a:p>
          <a:p>
            <a:pPr marL="285750" indent="-285750">
              <a:buFont typeface="Arial" panose="020B0604020202020204" pitchFamily="34" charset="0"/>
              <a:buChar char="•"/>
            </a:pPr>
            <a:r>
              <a:rPr lang="en-US" sz="2400" dirty="0" smtClean="0"/>
              <a:t>Almost all soy supply </a:t>
            </a:r>
            <a:r>
              <a:rPr lang="en-US" sz="2400" dirty="0"/>
              <a:t>has already moved from farmers to traders or processors</a:t>
            </a:r>
            <a:r>
              <a:rPr lang="en-US" sz="2400" dirty="0" smtClean="0"/>
              <a:t>.  </a:t>
            </a:r>
          </a:p>
          <a:p>
            <a:pPr marL="285750" indent="-285750">
              <a:buFont typeface="Arial" panose="020B0604020202020204" pitchFamily="34" charset="0"/>
              <a:buChar char="•"/>
            </a:pPr>
            <a:r>
              <a:rPr lang="en-US" sz="2400" dirty="0" smtClean="0"/>
              <a:t>Collusion </a:t>
            </a:r>
            <a:endParaRPr lang="en-US" sz="2400" dirty="0"/>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21266228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challenges</a:t>
            </a:r>
            <a:endParaRPr lang="en-US" dirty="0"/>
          </a:p>
        </p:txBody>
      </p:sp>
      <p:sp>
        <p:nvSpPr>
          <p:cNvPr id="3" name="Text Placeholder 2"/>
          <p:cNvSpPr>
            <a:spLocks noGrp="1"/>
          </p:cNvSpPr>
          <p:nvPr>
            <p:ph type="body" sz="quarter" idx="10"/>
          </p:nvPr>
        </p:nvSpPr>
        <p:spPr>
          <a:xfrm>
            <a:off x="601662" y="2205038"/>
            <a:ext cx="7993697" cy="3840162"/>
          </a:xfrm>
        </p:spPr>
        <p:txBody>
          <a:bodyPr/>
          <a:lstStyle/>
          <a:p>
            <a:pPr marL="285750" indent="-285750">
              <a:buFont typeface="Arial" panose="020B0604020202020204" pitchFamily="34" charset="0"/>
              <a:buChar char="•"/>
            </a:pPr>
            <a:r>
              <a:rPr lang="en-US" sz="2400" dirty="0"/>
              <a:t>Food crisis </a:t>
            </a:r>
          </a:p>
          <a:p>
            <a:pPr marL="742950" lvl="1"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Increasing costs of maize and other foods</a:t>
            </a:r>
          </a:p>
          <a:p>
            <a:pPr marL="285750" indent="-285750">
              <a:buFont typeface="Arial" panose="020B0604020202020204" pitchFamily="34" charset="0"/>
              <a:buChar char="•"/>
            </a:pPr>
            <a:r>
              <a:rPr lang="en-US" sz="2400" dirty="0"/>
              <a:t>Implementers with differing approaches </a:t>
            </a:r>
          </a:p>
          <a:p>
            <a:pPr marL="742950" lvl="1"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Humanitarian vs market-driven</a:t>
            </a:r>
          </a:p>
          <a:p>
            <a:pPr marL="285750" indent="-285750">
              <a:buFont typeface="Arial" panose="020B0604020202020204" pitchFamily="34" charset="0"/>
              <a:buChar char="•"/>
            </a:pPr>
            <a:r>
              <a:rPr lang="en-US" sz="2400" dirty="0"/>
              <a:t>Sense of entitlement </a:t>
            </a:r>
          </a:p>
          <a:p>
            <a:endParaRPr lang="en-US" dirty="0"/>
          </a:p>
        </p:txBody>
      </p:sp>
    </p:spTree>
    <p:extLst>
      <p:ext uri="{BB962C8B-B14F-4D97-AF65-F5344CB8AC3E}">
        <p14:creationId xmlns:p14="http://schemas.microsoft.com/office/powerpoint/2010/main" val="1357068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3" name="Text Placeholder 2"/>
          <p:cNvSpPr>
            <a:spLocks noGrp="1"/>
          </p:cNvSpPr>
          <p:nvPr>
            <p:ph type="body" sz="quarter" idx="10"/>
          </p:nvPr>
        </p:nvSpPr>
        <p:spPr>
          <a:xfrm>
            <a:off x="644693" y="1850035"/>
            <a:ext cx="7843091" cy="3453484"/>
          </a:xfrm>
        </p:spPr>
        <p:txBody>
          <a:bodyPr/>
          <a:lstStyle/>
          <a:p>
            <a:pPr marL="285750" indent="-285750">
              <a:buFont typeface="Arial" panose="020B0604020202020204" pitchFamily="34" charset="0"/>
              <a:buChar char="•"/>
            </a:pPr>
            <a:r>
              <a:rPr lang="en-US" sz="2400" dirty="0" smtClean="0"/>
              <a:t>Integrating nutrition in value chains works</a:t>
            </a:r>
            <a:endParaRPr lang="en-US" sz="3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p:txBody>
      </p:sp>
      <p:pic>
        <p:nvPicPr>
          <p:cNvPr id="7" name="Picture Placeholder 6"/>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3642" b="3642"/>
          <a:stretch>
            <a:fillRect/>
          </a:stretch>
        </p:blipFill>
        <p:spPr>
          <a:xfrm>
            <a:off x="2764714" y="2518173"/>
            <a:ext cx="3657601" cy="4023597"/>
          </a:xfrm>
        </p:spPr>
      </p:pic>
    </p:spTree>
    <p:extLst>
      <p:ext uri="{BB962C8B-B14F-4D97-AF65-F5344CB8AC3E}">
        <p14:creationId xmlns:p14="http://schemas.microsoft.com/office/powerpoint/2010/main" val="22901508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3" name="Text Placeholder 2"/>
          <p:cNvSpPr>
            <a:spLocks noGrp="1"/>
          </p:cNvSpPr>
          <p:nvPr>
            <p:ph type="body" sz="quarter" idx="10"/>
          </p:nvPr>
        </p:nvSpPr>
        <p:spPr>
          <a:xfrm>
            <a:off x="472572" y="1925339"/>
            <a:ext cx="4648068" cy="3840162"/>
          </a:xfrm>
        </p:spPr>
        <p:txBody>
          <a:bodyPr/>
          <a:lstStyle/>
          <a:p>
            <a:pPr marL="285750" indent="-285750">
              <a:buFont typeface="Arial" panose="020B0604020202020204" pitchFamily="34" charset="0"/>
              <a:buChar char="•"/>
            </a:pPr>
            <a:r>
              <a:rPr lang="en-US" sz="2400" dirty="0" smtClean="0"/>
              <a:t>Things don’t happen naturally </a:t>
            </a:r>
          </a:p>
          <a:p>
            <a:pPr marL="742950" lvl="1"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Increasing yield</a:t>
            </a:r>
          </a:p>
          <a:p>
            <a:pPr marL="742950" lvl="1"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Collaboration </a:t>
            </a:r>
          </a:p>
          <a:p>
            <a:pPr marL="742950" lvl="1"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Collective marketing</a:t>
            </a:r>
          </a:p>
          <a:p>
            <a:pPr marL="742950" lvl="1" indent="-285750">
              <a:buFont typeface="Arial" panose="020B0604020202020204" pitchFamily="34" charset="0"/>
              <a:buChar char="•"/>
            </a:pPr>
            <a:r>
              <a:rPr lang="en-US" sz="2400" dirty="0" smtClean="0">
                <a:latin typeface="Arial" panose="020B0604020202020204" pitchFamily="34" charset="0"/>
                <a:cs typeface="Arial" panose="020B0604020202020204" pitchFamily="34" charset="0"/>
              </a:rPr>
              <a:t>Financing</a:t>
            </a:r>
          </a:p>
          <a:p>
            <a:pPr marL="285750" indent="-285750">
              <a:buFont typeface="Arial" panose="020B0604020202020204" pitchFamily="34" charset="0"/>
              <a:buChar char="•"/>
            </a:pPr>
            <a:r>
              <a:rPr lang="en-US" sz="2400" dirty="0"/>
              <a:t>But some natural things do happen </a:t>
            </a:r>
          </a:p>
          <a:p>
            <a:pPr lvl="1">
              <a:buFont typeface="Arial" panose="020B0604020202020204" pitchFamily="34" charset="0"/>
              <a:buChar char="•"/>
            </a:pPr>
            <a:r>
              <a:rPr lang="en-US" sz="2400" dirty="0">
                <a:latin typeface="Arial" panose="020B0604020202020204" pitchFamily="34" charset="0"/>
                <a:cs typeface="Arial" panose="020B0604020202020204" pitchFamily="34" charset="0"/>
              </a:rPr>
              <a:t>El Nino/La Nina</a:t>
            </a:r>
          </a:p>
          <a:p>
            <a:pPr lvl="1">
              <a:buFont typeface="Arial" panose="020B0604020202020204" pitchFamily="34" charset="0"/>
              <a:buChar char="•"/>
            </a:pPr>
            <a:r>
              <a:rPr lang="en-US" sz="2400" dirty="0">
                <a:latin typeface="Arial" panose="020B0604020202020204" pitchFamily="34" charset="0"/>
                <a:cs typeface="Arial" panose="020B0604020202020204" pitchFamily="34" charset="0"/>
              </a:rPr>
              <a:t>Floods and drought</a:t>
            </a:r>
            <a:endParaRPr lang="en-US" sz="2400" dirty="0" smtClean="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endParaRPr lang="en-US" sz="2400" dirty="0"/>
          </a:p>
          <a:p>
            <a:pPr marL="285750" indent="-285750">
              <a:buFont typeface="Arial" panose="020B0604020202020204" pitchFamily="34" charset="0"/>
              <a:buChar char="•"/>
            </a:pPr>
            <a:endParaRPr lang="en-US" sz="2400" dirty="0"/>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5913" r="15913"/>
          <a:stretch>
            <a:fillRect/>
          </a:stretch>
        </p:blipFill>
        <p:spPr/>
      </p:pic>
    </p:spTree>
    <p:extLst>
      <p:ext uri="{BB962C8B-B14F-4D97-AF65-F5344CB8AC3E}">
        <p14:creationId xmlns:p14="http://schemas.microsoft.com/office/powerpoint/2010/main" val="34426616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3" name="Text Placeholder 2"/>
          <p:cNvSpPr>
            <a:spLocks noGrp="1"/>
          </p:cNvSpPr>
          <p:nvPr>
            <p:ph type="body" sz="quarter" idx="10"/>
          </p:nvPr>
        </p:nvSpPr>
        <p:spPr>
          <a:xfrm>
            <a:off x="612775" y="1872410"/>
            <a:ext cx="8101013" cy="3291840"/>
          </a:xfrm>
        </p:spPr>
        <p:txBody>
          <a:bodyPr/>
          <a:lstStyle/>
          <a:p>
            <a:pPr marL="285750" indent="-285750">
              <a:buFont typeface="Arial" panose="020B0604020202020204" pitchFamily="34" charset="0"/>
              <a:buChar char="•"/>
            </a:pPr>
            <a:r>
              <a:rPr lang="en-US" sz="2200" dirty="0" smtClean="0"/>
              <a:t>Consolidate </a:t>
            </a:r>
            <a:r>
              <a:rPr lang="en-US" sz="2200" dirty="0"/>
              <a:t>initiatives to work </a:t>
            </a:r>
            <a:r>
              <a:rPr lang="en-US" sz="2200" dirty="0" smtClean="0"/>
              <a:t>together</a:t>
            </a:r>
          </a:p>
          <a:p>
            <a:pPr marL="742950" lvl="1" indent="-285750">
              <a:buFont typeface="Arial" panose="020B0604020202020204" pitchFamily="34" charset="0"/>
              <a:buChar char="•"/>
            </a:pPr>
            <a:r>
              <a:rPr lang="en-US" sz="2200" dirty="0" smtClean="0"/>
              <a:t>This </a:t>
            </a:r>
            <a:r>
              <a:rPr lang="en-US" sz="2200" dirty="0"/>
              <a:t>past season everyone gave something to </a:t>
            </a:r>
            <a:r>
              <a:rPr lang="en-US" sz="2200" dirty="0" smtClean="0"/>
              <a:t>farmers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endParaRPr lang="en-US" sz="22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1977" y="3002353"/>
            <a:ext cx="7153835" cy="2791784"/>
          </a:xfrm>
          <a:prstGeom prst="rect">
            <a:avLst/>
          </a:prstGeom>
        </p:spPr>
      </p:pic>
    </p:spTree>
    <p:extLst>
      <p:ext uri="{BB962C8B-B14F-4D97-AF65-F5344CB8AC3E}">
        <p14:creationId xmlns:p14="http://schemas.microsoft.com/office/powerpoint/2010/main" val="1834887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project</a:t>
            </a:r>
            <a:endParaRPr lang="en-US" dirty="0"/>
          </a:p>
        </p:txBody>
      </p:sp>
      <p:sp>
        <p:nvSpPr>
          <p:cNvPr id="5" name="Text Placeholder 4"/>
          <p:cNvSpPr>
            <a:spLocks noGrp="1"/>
          </p:cNvSpPr>
          <p:nvPr>
            <p:ph type="body" sz="quarter" idx="10"/>
          </p:nvPr>
        </p:nvSpPr>
        <p:spPr>
          <a:xfrm>
            <a:off x="193226" y="1990744"/>
            <a:ext cx="5277305" cy="3484898"/>
          </a:xfrm>
        </p:spPr>
        <p:txBody>
          <a:bodyPr/>
          <a:lstStyle/>
          <a:p>
            <a:pPr marL="285750" indent="-285750">
              <a:buFont typeface="Arial" panose="020B0604020202020204" pitchFamily="34" charset="0"/>
              <a:buChar char="•"/>
            </a:pPr>
            <a:r>
              <a:rPr lang="en-US" sz="2400" dirty="0" smtClean="0"/>
              <a:t>INVC is multi-year </a:t>
            </a:r>
            <a:r>
              <a:rPr lang="en-US" sz="2400" dirty="0"/>
              <a:t>project </a:t>
            </a:r>
            <a:r>
              <a:rPr lang="en-US" sz="2400" dirty="0" smtClean="0"/>
              <a:t>awarded in 2012 running </a:t>
            </a:r>
            <a:r>
              <a:rPr lang="en-US" sz="2400" dirty="0" smtClean="0"/>
              <a:t>until October </a:t>
            </a:r>
            <a:r>
              <a:rPr lang="en-US" sz="2400" dirty="0"/>
              <a:t>2016 </a:t>
            </a:r>
            <a:endParaRPr lang="en-US" sz="2400" dirty="0" smtClean="0"/>
          </a:p>
          <a:p>
            <a:pPr marL="742950" lvl="1" indent="-285750">
              <a:buFont typeface="Arial" panose="020B0604020202020204" pitchFamily="34" charset="0"/>
              <a:buChar char="•"/>
              <a:tabLst>
                <a:tab pos="115888" algn="l"/>
              </a:tabLst>
            </a:pPr>
            <a:r>
              <a:rPr lang="en-US" sz="2400" dirty="0" smtClean="0"/>
              <a:t>Sustainably </a:t>
            </a:r>
            <a:r>
              <a:rPr lang="en-US" sz="2400" b="1" dirty="0"/>
              <a:t>reduce rural poverty</a:t>
            </a:r>
            <a:r>
              <a:rPr lang="en-US" sz="2400" dirty="0"/>
              <a:t> through achieving inclusive growth of the agriculture sector </a:t>
            </a:r>
            <a:endParaRPr lang="en-US" sz="2400" dirty="0" smtClean="0"/>
          </a:p>
          <a:p>
            <a:pPr marL="742950" lvl="1" indent="-285750">
              <a:buFont typeface="Arial" panose="020B0604020202020204" pitchFamily="34" charset="0"/>
              <a:buChar char="•"/>
              <a:tabLst>
                <a:tab pos="115888" algn="l"/>
              </a:tabLst>
            </a:pPr>
            <a:r>
              <a:rPr lang="en-US" sz="2400" b="1" dirty="0" smtClean="0"/>
              <a:t>Improve nutritional status</a:t>
            </a:r>
            <a:r>
              <a:rPr lang="en-US" sz="2400" dirty="0" smtClean="0"/>
              <a:t> and </a:t>
            </a:r>
            <a:r>
              <a:rPr lang="en-US" sz="2400" dirty="0"/>
              <a:t>outcomes for our beneficiaries</a:t>
            </a:r>
            <a:r>
              <a:rPr lang="en-US" sz="2400" dirty="0" smtClean="0"/>
              <a:t>.</a:t>
            </a:r>
          </a:p>
          <a:p>
            <a:pPr marL="742950" lvl="1" indent="-285750">
              <a:buFont typeface="Arial" panose="020B0604020202020204" pitchFamily="34" charset="0"/>
              <a:buChar char="•"/>
              <a:tabLst>
                <a:tab pos="115888" algn="l"/>
              </a:tabLst>
            </a:pPr>
            <a:endParaRPr lang="en-US" sz="2400" dirty="0"/>
          </a:p>
          <a:p>
            <a:r>
              <a:rPr lang="en-US" sz="2400" dirty="0" smtClean="0"/>
              <a:t> </a:t>
            </a:r>
            <a:endParaRPr lang="en-US" sz="2400" dirty="0"/>
          </a:p>
        </p:txBody>
      </p:sp>
      <p:pic>
        <p:nvPicPr>
          <p:cNvPr id="5122" name="Picture 2" descr="P:\Common\27Ag and Value Chains\COMPONENT 2\Harry's docs\PROJECT PICTURES Harry Bottenberg\Natenje visit March 27 2015 for success story\101_0327\converted\IMGP3029a.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harpenSoften amount="38000"/>
                    </a14:imgEffect>
                    <a14:imgEffect>
                      <a14:colorTemperature colorTemp="7200"/>
                    </a14:imgEffect>
                  </a14:imgLayer>
                </a14:imgProps>
              </a:ext>
              <a:ext uri="{28A0092B-C50C-407E-A947-70E740481C1C}">
                <a14:useLocalDpi xmlns:a14="http://schemas.microsoft.com/office/drawing/2010/main"/>
              </a:ext>
            </a:extLst>
          </a:blip>
          <a:srcRect/>
          <a:stretch/>
        </p:blipFill>
        <p:spPr bwMode="auto">
          <a:xfrm>
            <a:off x="5470532" y="2011679"/>
            <a:ext cx="3200400" cy="4077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3826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3" name="Text Placeholder 2"/>
          <p:cNvSpPr>
            <a:spLocks noGrp="1"/>
          </p:cNvSpPr>
          <p:nvPr>
            <p:ph type="body" sz="quarter" idx="10"/>
          </p:nvPr>
        </p:nvSpPr>
        <p:spPr>
          <a:xfrm>
            <a:off x="139848" y="2189657"/>
            <a:ext cx="5174430" cy="3893689"/>
          </a:xfrm>
        </p:spPr>
        <p:txBody>
          <a:bodyPr/>
          <a:lstStyle/>
          <a:p>
            <a:pPr marL="285750" indent="-285750">
              <a:buFont typeface="Arial" panose="020B0604020202020204" pitchFamily="34" charset="0"/>
              <a:buChar char="•"/>
            </a:pPr>
            <a:r>
              <a:rPr lang="en-US" sz="2400" dirty="0" smtClean="0"/>
              <a:t>Farmers are resourceful</a:t>
            </a:r>
            <a:endParaRPr lang="en-US" sz="2400" dirty="0" smtClean="0"/>
          </a:p>
          <a:p>
            <a:pPr marL="742950" lvl="1" indent="-285750">
              <a:buFont typeface="Arial" panose="020B0604020202020204" pitchFamily="34" charset="0"/>
              <a:buChar char="•"/>
            </a:pPr>
            <a:r>
              <a:rPr lang="en-US" sz="2400" dirty="0" smtClean="0"/>
              <a:t>Adoption </a:t>
            </a:r>
          </a:p>
          <a:p>
            <a:pPr marL="285750" indent="-285750">
              <a:buFont typeface="Arial" panose="020B0604020202020204" pitchFamily="34" charset="0"/>
              <a:buChar char="•"/>
            </a:pPr>
            <a:r>
              <a:rPr lang="en-US" sz="2400" dirty="0" smtClean="0"/>
              <a:t>Listen to the farmer</a:t>
            </a:r>
          </a:p>
          <a:p>
            <a:pPr marL="742950" lvl="1" indent="-285750">
              <a:buFont typeface="Arial" panose="020B0604020202020204" pitchFamily="34" charset="0"/>
              <a:buChar char="•"/>
            </a:pPr>
            <a:r>
              <a:rPr lang="en-US" sz="2400" dirty="0" smtClean="0"/>
              <a:t>Gap analysis</a:t>
            </a:r>
          </a:p>
          <a:p>
            <a:pPr marL="285750" indent="-285750">
              <a:buFont typeface="Arial" panose="020B0604020202020204" pitchFamily="34" charset="0"/>
              <a:buChar char="•"/>
            </a:pPr>
            <a:r>
              <a:rPr lang="en-US" sz="2400" dirty="0"/>
              <a:t>What is really needed is support the farmers</a:t>
            </a:r>
          </a:p>
          <a:p>
            <a:pPr lvl="1">
              <a:buFont typeface="Arial" panose="020B0604020202020204" pitchFamily="34" charset="0"/>
              <a:buChar char="•"/>
            </a:pPr>
            <a:r>
              <a:rPr lang="en-US" sz="2400" dirty="0"/>
              <a:t>Bringing financing</a:t>
            </a:r>
          </a:p>
          <a:p>
            <a:pPr lvl="1">
              <a:buFont typeface="Arial" panose="020B0604020202020204" pitchFamily="34" charset="0"/>
              <a:buChar char="•"/>
            </a:pPr>
            <a:r>
              <a:rPr lang="en-US" sz="2400" dirty="0"/>
              <a:t>Capacity building </a:t>
            </a:r>
          </a:p>
          <a:p>
            <a:pPr lvl="1">
              <a:buFont typeface="Arial" panose="020B0604020202020204" pitchFamily="34" charset="0"/>
              <a:buChar char="•"/>
            </a:pPr>
            <a:r>
              <a:rPr lang="en-US" sz="2400" dirty="0" smtClean="0"/>
              <a:t>Cooperatives </a:t>
            </a:r>
            <a:r>
              <a:rPr lang="en-US" sz="2400" dirty="0"/>
              <a:t>and associations </a:t>
            </a:r>
          </a:p>
          <a:p>
            <a:pPr marL="742950" lvl="1" indent="-285750">
              <a:buFont typeface="Arial" panose="020B0604020202020204" pitchFamily="34" charset="0"/>
              <a:buChar char="•"/>
            </a:pPr>
            <a:endParaRPr lang="en-US" sz="2400" dirty="0"/>
          </a:p>
        </p:txBody>
      </p:sp>
      <p:pic>
        <p:nvPicPr>
          <p:cNvPr id="4" name="Picture 3"/>
          <p:cNvPicPr>
            <a:picLocks noChangeAspect="1"/>
          </p:cNvPicPr>
          <p:nvPr/>
        </p:nvPicPr>
        <p:blipFill>
          <a:blip r:embed="rId3" cstate="email">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tretch>
            <a:fillRect/>
          </a:stretch>
        </p:blipFill>
        <p:spPr>
          <a:xfrm>
            <a:off x="5034580" y="2060462"/>
            <a:ext cx="3706362" cy="4152080"/>
          </a:xfrm>
          <a:prstGeom prst="rect">
            <a:avLst/>
          </a:prstGeom>
        </p:spPr>
      </p:pic>
    </p:spTree>
    <p:extLst>
      <p:ext uri="{BB962C8B-B14F-4D97-AF65-F5344CB8AC3E}">
        <p14:creationId xmlns:p14="http://schemas.microsoft.com/office/powerpoint/2010/main" val="34877071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learnt</a:t>
            </a:r>
            <a:endParaRPr lang="en-US" dirty="0"/>
          </a:p>
        </p:txBody>
      </p:sp>
      <p:sp>
        <p:nvSpPr>
          <p:cNvPr id="3" name="Text Placeholder 2"/>
          <p:cNvSpPr>
            <a:spLocks noGrp="1"/>
          </p:cNvSpPr>
          <p:nvPr>
            <p:ph type="body" sz="quarter" idx="10"/>
          </p:nvPr>
        </p:nvSpPr>
        <p:spPr>
          <a:xfrm>
            <a:off x="658932" y="1906791"/>
            <a:ext cx="8101013" cy="3291840"/>
          </a:xfrm>
        </p:spPr>
        <p:txBody>
          <a:bodyPr/>
          <a:lstStyle/>
          <a:p>
            <a:pPr marL="285750" indent="-285750">
              <a:buFont typeface="Arial" panose="020B0604020202020204" pitchFamily="34" charset="0"/>
              <a:buChar char="•"/>
            </a:pPr>
            <a:r>
              <a:rPr lang="en-US" sz="2400" dirty="0" smtClean="0"/>
              <a:t>Careful what you wish for </a:t>
            </a:r>
          </a:p>
          <a:p>
            <a:pPr marL="742950" lvl="1" indent="-285750">
              <a:buFont typeface="Arial" panose="020B0604020202020204" pitchFamily="34" charset="0"/>
              <a:buChar char="•"/>
            </a:pPr>
            <a:r>
              <a:rPr lang="en-US" sz="2400" dirty="0" smtClean="0"/>
              <a:t>Boom </a:t>
            </a:r>
            <a:r>
              <a:rPr lang="en-US" sz="2400" dirty="0"/>
              <a:t>in the soybean </a:t>
            </a:r>
            <a:r>
              <a:rPr lang="en-US" sz="2400" dirty="0" smtClean="0"/>
              <a:t>markets</a:t>
            </a:r>
            <a:r>
              <a:rPr lang="en-US" sz="2400" dirty="0"/>
              <a:t> </a:t>
            </a:r>
            <a:r>
              <a:rPr lang="en-US" sz="2400" dirty="0" smtClean="0">
                <a:sym typeface="Wingdings" panose="05000000000000000000" pitchFamily="2" charset="2"/>
              </a:rPr>
              <a:t>price driven or productivity driven?</a:t>
            </a:r>
            <a:endParaRPr lang="en-US" sz="2400" dirty="0" smtClean="0"/>
          </a:p>
          <a:p>
            <a:pPr marL="742950" lvl="1" indent="-285750">
              <a:buFont typeface="Arial" panose="020B0604020202020204" pitchFamily="34" charset="0"/>
              <a:buChar char="•"/>
            </a:pPr>
            <a:r>
              <a:rPr lang="en-US" sz="2400" dirty="0" smtClean="0"/>
              <a:t>Expansion of groundnuts </a:t>
            </a:r>
            <a:r>
              <a:rPr lang="en-US" sz="2400" dirty="0" smtClean="0">
                <a:sym typeface="Wingdings" panose="05000000000000000000" pitchFamily="2" charset="2"/>
              </a:rPr>
              <a:t> </a:t>
            </a:r>
            <a:r>
              <a:rPr lang="en-US" sz="2400" dirty="0" smtClean="0"/>
              <a:t>without </a:t>
            </a:r>
            <a:r>
              <a:rPr lang="en-US" sz="2400" dirty="0" err="1" smtClean="0"/>
              <a:t>aflatoxin</a:t>
            </a:r>
            <a:r>
              <a:rPr lang="en-US" sz="2400" dirty="0" smtClean="0"/>
              <a:t> </a:t>
            </a:r>
            <a:r>
              <a:rPr lang="en-US" sz="2400" dirty="0" smtClean="0"/>
              <a:t>control?  </a:t>
            </a:r>
            <a:endParaRPr lang="en-US" sz="24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6893" y="3506992"/>
            <a:ext cx="2723052" cy="2996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44823"/>
          <a:stretch/>
        </p:blipFill>
        <p:spPr>
          <a:xfrm>
            <a:off x="2904565" y="3798865"/>
            <a:ext cx="3358239" cy="2799532"/>
          </a:xfrm>
          <a:prstGeom prst="rect">
            <a:avLst/>
          </a:prstGeom>
        </p:spPr>
      </p:pic>
    </p:spTree>
    <p:extLst>
      <p:ext uri="{BB962C8B-B14F-4D97-AF65-F5344CB8AC3E}">
        <p14:creationId xmlns:p14="http://schemas.microsoft.com/office/powerpoint/2010/main" val="27820085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222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p:cNvPicPr>
          <p:nvPr/>
        </p:nvPicPr>
        <p:blipFill rotWithShape="1">
          <a:blip r:embed="rId3" cstate="print"/>
          <a:srcRect r="-2547" b="-40"/>
          <a:stretch/>
        </p:blipFill>
        <p:spPr bwMode="auto">
          <a:xfrm>
            <a:off x="6357770" y="1393682"/>
            <a:ext cx="2280621" cy="5181600"/>
          </a:xfrm>
          <a:prstGeom prst="rect">
            <a:avLst/>
          </a:prstGeom>
          <a:noFill/>
          <a:ln w="19050" cmpd="sng">
            <a:solidFill>
              <a:srgbClr val="000000"/>
            </a:solidFill>
            <a:miter lim="800000"/>
            <a:headEnd/>
            <a:tailEnd/>
          </a:ln>
          <a:effectLst/>
        </p:spPr>
      </p:pic>
      <p:sp>
        <p:nvSpPr>
          <p:cNvPr id="16" name="Title 15"/>
          <p:cNvSpPr>
            <a:spLocks noGrp="1"/>
          </p:cNvSpPr>
          <p:nvPr>
            <p:ph type="title"/>
          </p:nvPr>
        </p:nvSpPr>
        <p:spPr>
          <a:xfrm>
            <a:off x="448041" y="1156441"/>
            <a:ext cx="5511695" cy="597049"/>
          </a:xfrm>
        </p:spPr>
        <p:txBody>
          <a:bodyPr/>
          <a:lstStyle/>
          <a:p>
            <a:r>
              <a:rPr lang="en-US" dirty="0" smtClean="0"/>
              <a:t>The Project </a:t>
            </a:r>
            <a:endParaRPr lang="en-US" dirty="0"/>
          </a:p>
        </p:txBody>
      </p:sp>
      <p:sp>
        <p:nvSpPr>
          <p:cNvPr id="23" name="Text Placeholder 22"/>
          <p:cNvSpPr>
            <a:spLocks noGrp="1"/>
          </p:cNvSpPr>
          <p:nvPr>
            <p:ph type="body" sz="quarter" idx="10"/>
          </p:nvPr>
        </p:nvSpPr>
        <p:spPr>
          <a:xfrm>
            <a:off x="290046" y="1924682"/>
            <a:ext cx="5433021" cy="4119599"/>
          </a:xfrm>
        </p:spPr>
        <p:txBody>
          <a:bodyPr/>
          <a:lstStyle/>
          <a:p>
            <a:r>
              <a:rPr lang="en-US" sz="2400" dirty="0" smtClean="0"/>
              <a:t>Zone of influence 7 districts</a:t>
            </a:r>
          </a:p>
          <a:p>
            <a:pPr marL="800100" lvl="1" indent="-342900">
              <a:buFont typeface="Arial" panose="020B0604020202020204" pitchFamily="34" charset="0"/>
              <a:buChar char="•"/>
            </a:pPr>
            <a:r>
              <a:rPr lang="en-US" sz="2400" dirty="0" smtClean="0"/>
              <a:t>agriculture and value chains </a:t>
            </a:r>
            <a:r>
              <a:rPr lang="en-US" sz="2400" dirty="0" smtClean="0"/>
              <a:t> </a:t>
            </a:r>
            <a:endParaRPr lang="en-US" sz="2400" dirty="0"/>
          </a:p>
          <a:p>
            <a:pPr marL="800100" lvl="1" indent="-342900">
              <a:buFont typeface="Arial" panose="020B0604020202020204" pitchFamily="34" charset="0"/>
              <a:buChar char="•"/>
            </a:pPr>
            <a:r>
              <a:rPr lang="en-US" sz="2400" dirty="0" smtClean="0"/>
              <a:t>Nutrition in 5 districts </a:t>
            </a:r>
          </a:p>
          <a:p>
            <a:r>
              <a:rPr lang="en-US" sz="2400" dirty="0"/>
              <a:t>Target </a:t>
            </a:r>
            <a:r>
              <a:rPr lang="en-US" sz="2400" dirty="0" smtClean="0"/>
              <a:t>population</a:t>
            </a:r>
            <a:endParaRPr lang="en-US" sz="2400" dirty="0"/>
          </a:p>
          <a:p>
            <a:pPr marL="914400" lvl="1" indent="-457200">
              <a:buFont typeface="Arial" panose="020B0604020202020204" pitchFamily="34" charset="0"/>
              <a:buChar char="•"/>
            </a:pPr>
            <a:r>
              <a:rPr lang="en-US" sz="2400" dirty="0" smtClean="0"/>
              <a:t>Poor with asset for ag/</a:t>
            </a:r>
            <a:r>
              <a:rPr lang="en-US" sz="2400" dirty="0" err="1" smtClean="0"/>
              <a:t>vc</a:t>
            </a:r>
            <a:endParaRPr lang="en-US" sz="2400" dirty="0"/>
          </a:p>
          <a:p>
            <a:pPr marL="914400" lvl="1" indent="-457200">
              <a:buFont typeface="Arial" panose="020B0604020202020204" pitchFamily="34" charset="0"/>
              <a:buChar char="•"/>
            </a:pPr>
            <a:r>
              <a:rPr lang="en-US" sz="2400" dirty="0"/>
              <a:t>W</a:t>
            </a:r>
            <a:r>
              <a:rPr lang="en-US" sz="2400" dirty="0" smtClean="0"/>
              <a:t>hole </a:t>
            </a:r>
            <a:r>
              <a:rPr lang="en-US" sz="2400" dirty="0"/>
              <a:t>community concept for nutrition</a:t>
            </a:r>
            <a:endParaRPr lang="en-US" sz="2400" b="1" dirty="0"/>
          </a:p>
          <a:p>
            <a:pPr lvl="1"/>
            <a:endParaRPr lang="en-US" sz="2400" dirty="0" smtClean="0"/>
          </a:p>
        </p:txBody>
      </p:sp>
    </p:spTree>
    <p:extLst>
      <p:ext uri="{BB962C8B-B14F-4D97-AF65-F5344CB8AC3E}">
        <p14:creationId xmlns:p14="http://schemas.microsoft.com/office/powerpoint/2010/main" val="2379776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259901579"/>
              </p:ext>
            </p:extLst>
          </p:nvPr>
        </p:nvGraphicFramePr>
        <p:xfrm>
          <a:off x="96820" y="1746624"/>
          <a:ext cx="8692178" cy="5025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ight Arrow 13"/>
          <p:cNvSpPr/>
          <p:nvPr/>
        </p:nvSpPr>
        <p:spPr>
          <a:xfrm rot="2335048">
            <a:off x="5226502" y="2397917"/>
            <a:ext cx="1527663" cy="797302"/>
          </a:xfrm>
          <a:prstGeom prst="rightArrow">
            <a:avLst>
              <a:gd name="adj1" fmla="val 40362"/>
              <a:gd name="adj2" fmla="val 51745"/>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With asset</a:t>
            </a:r>
            <a:endParaRPr lang="en-US" dirty="0">
              <a:solidFill>
                <a:schemeClr val="tx1"/>
              </a:solidFill>
            </a:endParaRPr>
          </a:p>
        </p:txBody>
      </p:sp>
      <p:sp>
        <p:nvSpPr>
          <p:cNvPr id="17" name="Down Arrow 16"/>
          <p:cNvSpPr/>
          <p:nvPr/>
        </p:nvSpPr>
        <p:spPr>
          <a:xfrm rot="1597330">
            <a:off x="7259802" y="4743606"/>
            <a:ext cx="527125" cy="857624"/>
          </a:xfrm>
          <a:prstGeom prst="downArrow">
            <a:avLst/>
          </a:prstGeom>
          <a:no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Able to</a:t>
            </a:r>
          </a:p>
        </p:txBody>
      </p:sp>
      <p:sp>
        <p:nvSpPr>
          <p:cNvPr id="19" name="Left Arrow 18"/>
          <p:cNvSpPr/>
          <p:nvPr/>
        </p:nvSpPr>
        <p:spPr>
          <a:xfrm>
            <a:off x="3539266" y="6013525"/>
            <a:ext cx="1781172" cy="559397"/>
          </a:xfrm>
          <a:prstGeom prst="leftArrow">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Diversify into</a:t>
            </a:r>
            <a:endParaRPr lang="en-US" dirty="0">
              <a:solidFill>
                <a:schemeClr val="tx1"/>
              </a:solidFill>
            </a:endParaRPr>
          </a:p>
        </p:txBody>
      </p:sp>
      <p:sp>
        <p:nvSpPr>
          <p:cNvPr id="20" name="Up Arrow 19"/>
          <p:cNvSpPr/>
          <p:nvPr/>
        </p:nvSpPr>
        <p:spPr>
          <a:xfrm rot="20785978">
            <a:off x="1289312" y="3828198"/>
            <a:ext cx="516367" cy="1561135"/>
          </a:xfrm>
          <a:prstGeom prst="upArrow">
            <a:avLst/>
          </a:prstGeom>
          <a:no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Able to</a:t>
            </a:r>
          </a:p>
        </p:txBody>
      </p:sp>
      <p:sp>
        <p:nvSpPr>
          <p:cNvPr id="21" name="Right Arrow 20"/>
          <p:cNvSpPr/>
          <p:nvPr/>
        </p:nvSpPr>
        <p:spPr>
          <a:xfrm rot="20499542">
            <a:off x="2398957" y="2483447"/>
            <a:ext cx="978946" cy="245445"/>
          </a:xfrm>
          <a:prstGeom prst="rightArrow">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 name="Quad Arrow 21"/>
          <p:cNvSpPr/>
          <p:nvPr/>
        </p:nvSpPr>
        <p:spPr>
          <a:xfrm rot="1532659">
            <a:off x="2470646" y="2174779"/>
            <a:ext cx="876599" cy="862779"/>
          </a:xfrm>
          <a:prstGeom prst="quadArrow">
            <a:avLst>
              <a:gd name="adj1" fmla="val 10374"/>
              <a:gd name="adj2" fmla="val 5187"/>
              <a:gd name="adj3" fmla="val 225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56458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Structure </a:t>
            </a:r>
            <a:endParaRPr lang="en-US" dirty="0"/>
          </a:p>
        </p:txBody>
      </p:sp>
      <p:sp>
        <p:nvSpPr>
          <p:cNvPr id="4" name="Text Placeholder 3"/>
          <p:cNvSpPr>
            <a:spLocks noGrp="1"/>
          </p:cNvSpPr>
          <p:nvPr>
            <p:ph type="body" sz="quarter" idx="10"/>
          </p:nvPr>
        </p:nvSpPr>
        <p:spPr>
          <a:xfrm>
            <a:off x="526714" y="1791410"/>
            <a:ext cx="8176222" cy="3613990"/>
          </a:xfrm>
        </p:spPr>
        <p:txBody>
          <a:bodyPr/>
          <a:lstStyle/>
          <a:p>
            <a:pPr marL="285750" indent="-285750">
              <a:buFont typeface="Arial" panose="020B0604020202020204" pitchFamily="34" charset="0"/>
              <a:buChar char="•"/>
            </a:pPr>
            <a:r>
              <a:rPr lang="en-US" sz="2400" dirty="0"/>
              <a:t>Initial value </a:t>
            </a:r>
            <a:r>
              <a:rPr lang="en-US" sz="2400" dirty="0" smtClean="0"/>
              <a:t>chains: dairy</a:t>
            </a:r>
            <a:r>
              <a:rPr lang="en-US" sz="2400" dirty="0"/>
              <a:t>, soy, and groundnuts.  </a:t>
            </a:r>
            <a:endParaRPr lang="en-US" sz="2400" dirty="0" smtClean="0"/>
          </a:p>
          <a:p>
            <a:pPr marL="742950" lvl="1" indent="-285750">
              <a:buFont typeface="Arial" panose="020B0604020202020204" pitchFamily="34" charset="0"/>
              <a:buChar char="•"/>
            </a:pPr>
            <a:r>
              <a:rPr lang="en-US" sz="2400" dirty="0" smtClean="0"/>
              <a:t>Dairy dropped in 2014. </a:t>
            </a:r>
            <a:endParaRPr lang="en-US" sz="2400" dirty="0"/>
          </a:p>
          <a:p>
            <a:pPr marL="285750" indent="-285750">
              <a:buFont typeface="Arial" panose="020B0604020202020204" pitchFamily="34" charset="0"/>
              <a:buChar char="•"/>
            </a:pPr>
            <a:r>
              <a:rPr lang="en-US" sz="2400" dirty="0"/>
              <a:t>Emphasis on Forward/Local Solutions approach </a:t>
            </a:r>
            <a:endParaRPr lang="en-US" sz="2400" dirty="0" smtClean="0"/>
          </a:p>
          <a:p>
            <a:pPr marL="742950" lvl="1" indent="-285750">
              <a:buFont typeface="Arial" panose="020B0604020202020204" pitchFamily="34" charset="0"/>
              <a:buChar char="•"/>
            </a:pPr>
            <a:r>
              <a:rPr lang="en-US" sz="2400" dirty="0" smtClean="0"/>
              <a:t>Implementation through local partners  </a:t>
            </a:r>
            <a:endParaRPr lang="en-US" sz="2400" dirty="0"/>
          </a:p>
          <a:p>
            <a:pPr marL="285750" indent="-285750">
              <a:buFont typeface="Arial" panose="020B0604020202020204" pitchFamily="34" charset="0"/>
              <a:buChar char="•"/>
            </a:pPr>
            <a:r>
              <a:rPr lang="en-US" sz="2400" dirty="0" smtClean="0"/>
              <a:t>Project extension in </a:t>
            </a:r>
            <a:r>
              <a:rPr lang="en-US" sz="2400" dirty="0"/>
              <a:t>December </a:t>
            </a:r>
            <a:r>
              <a:rPr lang="en-US" sz="2400" dirty="0" smtClean="0"/>
              <a:t>2014</a:t>
            </a:r>
          </a:p>
          <a:p>
            <a:pPr marL="742950" lvl="1" indent="-285750">
              <a:buFont typeface="Arial" panose="020B0604020202020204" pitchFamily="34" charset="0"/>
              <a:buChar char="•"/>
            </a:pPr>
            <a:r>
              <a:rPr lang="en-US" sz="2400" dirty="0" smtClean="0"/>
              <a:t>Emphasis on Value Chains development</a:t>
            </a:r>
          </a:p>
          <a:p>
            <a:pPr marL="742950" lvl="1" indent="-285750">
              <a:buFont typeface="Arial" panose="020B0604020202020204" pitchFamily="34" charset="0"/>
              <a:buChar char="•"/>
            </a:pPr>
            <a:r>
              <a:rPr lang="en-US" sz="2400" dirty="0" smtClean="0"/>
              <a:t>More integration with Nutrition </a:t>
            </a:r>
            <a:endParaRPr lang="en-US" sz="2400" dirty="0"/>
          </a:p>
        </p:txBody>
      </p:sp>
      <p:pic>
        <p:nvPicPr>
          <p:cNvPr id="6" name="Content Placeholder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31859" y="4569153"/>
            <a:ext cx="2664097" cy="1998073"/>
          </a:xfrm>
          <a:prstGeom prst="rect">
            <a:avLst/>
          </a:prstGeom>
        </p:spPr>
      </p:pic>
    </p:spTree>
    <p:extLst>
      <p:ext uri="{BB962C8B-B14F-4D97-AF65-F5344CB8AC3E}">
        <p14:creationId xmlns:p14="http://schemas.microsoft.com/office/powerpoint/2010/main" val="17388324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achievements</a:t>
            </a:r>
            <a:endParaRPr lang="en-US" dirty="0"/>
          </a:p>
        </p:txBody>
      </p:sp>
      <p:sp>
        <p:nvSpPr>
          <p:cNvPr id="3" name="Text Placeholder 2"/>
          <p:cNvSpPr>
            <a:spLocks noGrp="1"/>
          </p:cNvSpPr>
          <p:nvPr>
            <p:ph type="body" sz="quarter" idx="10"/>
          </p:nvPr>
        </p:nvSpPr>
        <p:spPr>
          <a:xfrm>
            <a:off x="591260" y="1872409"/>
            <a:ext cx="8101013" cy="3958235"/>
          </a:xfrm>
        </p:spPr>
        <p:txBody>
          <a:bodyPr/>
          <a:lstStyle/>
          <a:p>
            <a:pPr marL="285750" indent="-285750">
              <a:buFont typeface="Arial" panose="020B0604020202020204" pitchFamily="34" charset="0"/>
              <a:buChar char="•"/>
            </a:pPr>
            <a:r>
              <a:rPr lang="en-US" sz="2400" dirty="0"/>
              <a:t>D</a:t>
            </a:r>
            <a:r>
              <a:rPr lang="en-US" sz="2400" dirty="0" smtClean="0"/>
              <a:t>irectly assisting 299,551 </a:t>
            </a:r>
            <a:r>
              <a:rPr lang="en-US" sz="2400" dirty="0"/>
              <a:t>rural </a:t>
            </a:r>
            <a:r>
              <a:rPr lang="en-US" sz="2400" dirty="0" smtClean="0"/>
              <a:t>households</a:t>
            </a:r>
          </a:p>
          <a:p>
            <a:pPr marL="742950" lvl="1" indent="-285750">
              <a:buFont typeface="Arial" panose="020B0604020202020204" pitchFamily="34" charset="0"/>
              <a:buChar char="•"/>
            </a:pPr>
            <a:r>
              <a:rPr lang="en-US" sz="2400" dirty="0" smtClean="0"/>
              <a:t>18.4</a:t>
            </a:r>
            <a:r>
              <a:rPr lang="en-US" sz="2400" dirty="0"/>
              <a:t>% are vulnerable. </a:t>
            </a:r>
          </a:p>
          <a:p>
            <a:pPr marL="285750" indent="-285750">
              <a:buFont typeface="Arial" panose="020B0604020202020204" pitchFamily="34" charset="0"/>
              <a:buChar char="•"/>
            </a:pPr>
            <a:r>
              <a:rPr lang="en-US" sz="2400" dirty="0" smtClean="0"/>
              <a:t>Farmer-to-Farmer </a:t>
            </a:r>
            <a:r>
              <a:rPr lang="en-US" sz="2400" dirty="0"/>
              <a:t>trainings reached 179,365  </a:t>
            </a:r>
            <a:r>
              <a:rPr lang="en-US" sz="2400" dirty="0" smtClean="0"/>
              <a:t>farmers</a:t>
            </a:r>
          </a:p>
          <a:p>
            <a:pPr marL="742950" lvl="1" indent="-285750">
              <a:buFont typeface="Arial" panose="020B0604020202020204" pitchFamily="34" charset="0"/>
              <a:buChar char="•"/>
            </a:pPr>
            <a:r>
              <a:rPr lang="en-US" sz="2400" dirty="0" smtClean="0"/>
              <a:t>73</a:t>
            </a:r>
            <a:r>
              <a:rPr lang="en-US" sz="2400" dirty="0"/>
              <a:t>% applied at least 1 productivity enhancing technology.</a:t>
            </a:r>
          </a:p>
          <a:p>
            <a:pPr marL="285750" indent="-285750">
              <a:buFont typeface="Arial" panose="020B0604020202020204" pitchFamily="34" charset="0"/>
              <a:buChar char="•"/>
            </a:pPr>
            <a:r>
              <a:rPr lang="en-US" sz="2400" dirty="0"/>
              <a:t>Soybean yield increased by 63% on demonstration </a:t>
            </a:r>
            <a:r>
              <a:rPr lang="en-US" sz="2400" dirty="0" smtClean="0"/>
              <a:t>plots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73969" y="4573075"/>
            <a:ext cx="4802658" cy="2091287"/>
          </a:xfrm>
          <a:prstGeom prst="rect">
            <a:avLst/>
          </a:prstGeom>
        </p:spPr>
      </p:pic>
    </p:spTree>
    <p:extLst>
      <p:ext uri="{BB962C8B-B14F-4D97-AF65-F5344CB8AC3E}">
        <p14:creationId xmlns:p14="http://schemas.microsoft.com/office/powerpoint/2010/main" val="8387286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achievements</a:t>
            </a:r>
            <a:endParaRPr lang="en-US" dirty="0"/>
          </a:p>
        </p:txBody>
      </p:sp>
      <p:sp>
        <p:nvSpPr>
          <p:cNvPr id="3" name="Text Placeholder 2"/>
          <p:cNvSpPr>
            <a:spLocks noGrp="1"/>
          </p:cNvSpPr>
          <p:nvPr>
            <p:ph type="body" sz="quarter" idx="10"/>
          </p:nvPr>
        </p:nvSpPr>
        <p:spPr>
          <a:xfrm>
            <a:off x="591260" y="1872409"/>
            <a:ext cx="8101013" cy="3839901"/>
          </a:xfrm>
        </p:spPr>
        <p:txBody>
          <a:bodyPr/>
          <a:lstStyle/>
          <a:p>
            <a:pPr marL="285750" indent="-285750">
              <a:buFont typeface="Arial" panose="020B0604020202020204" pitchFamily="34" charset="0"/>
              <a:buChar char="•"/>
            </a:pPr>
            <a:r>
              <a:rPr lang="en-US" sz="2400" dirty="0" smtClean="0"/>
              <a:t>Nutrition assistance </a:t>
            </a:r>
            <a:r>
              <a:rPr lang="en-US" sz="2400" dirty="0"/>
              <a:t>through Care Groups </a:t>
            </a:r>
            <a:endParaRPr lang="en-US" sz="2400" dirty="0" smtClean="0"/>
          </a:p>
          <a:p>
            <a:pPr marL="742950" lvl="1" indent="-285750">
              <a:buFont typeface="Arial" panose="020B0604020202020204" pitchFamily="34" charset="0"/>
              <a:buChar char="•"/>
            </a:pPr>
            <a:r>
              <a:rPr lang="en-US" sz="2400" dirty="0" smtClean="0"/>
              <a:t>139,701 </a:t>
            </a:r>
            <a:r>
              <a:rPr lang="en-US" sz="2400" dirty="0"/>
              <a:t>&lt; 5 </a:t>
            </a:r>
            <a:r>
              <a:rPr lang="en-US" sz="2400" dirty="0" smtClean="0"/>
              <a:t>children</a:t>
            </a:r>
          </a:p>
          <a:p>
            <a:pPr marL="285750" indent="-285750">
              <a:buFont typeface="Arial" panose="020B0604020202020204" pitchFamily="34" charset="0"/>
              <a:buChar char="•"/>
            </a:pPr>
            <a:r>
              <a:rPr lang="en-US" sz="2400" dirty="0" smtClean="0"/>
              <a:t>Distribution </a:t>
            </a:r>
            <a:r>
              <a:rPr lang="en-US" sz="2400" dirty="0" smtClean="0"/>
              <a:t>of seed to care group parents and nutrition promoters</a:t>
            </a:r>
          </a:p>
          <a:p>
            <a:pPr marL="742950" lvl="1" indent="-285750">
              <a:buFont typeface="Arial" panose="020B0604020202020204" pitchFamily="34" charset="0"/>
              <a:buChar char="•"/>
            </a:pPr>
            <a:r>
              <a:rPr lang="en-US" sz="2400" dirty="0" smtClean="0"/>
              <a:t>10,800 beneficiaries received certified soy and groundnut seed</a:t>
            </a:r>
          </a:p>
          <a:p>
            <a:pPr marL="285750" indent="-285750">
              <a:buFont typeface="Arial" panose="020B0604020202020204" pitchFamily="34" charset="0"/>
              <a:buChar char="•"/>
            </a:pPr>
            <a:r>
              <a:rPr lang="en-US" sz="2400" dirty="0"/>
              <a:t>Distribution of </a:t>
            </a:r>
            <a:r>
              <a:rPr lang="en-US" sz="2400" dirty="0" smtClean="0"/>
              <a:t>OFSP </a:t>
            </a:r>
            <a:r>
              <a:rPr lang="en-US" sz="2400" dirty="0"/>
              <a:t>to care group parents </a:t>
            </a:r>
          </a:p>
          <a:p>
            <a:pPr marL="742950" lvl="1" indent="-285750">
              <a:buFont typeface="Arial" panose="020B0604020202020204" pitchFamily="34" charset="0"/>
              <a:buChar char="•"/>
            </a:pPr>
            <a:r>
              <a:rPr lang="en-US" sz="2400" dirty="0"/>
              <a:t>	513 in 2015; 1,255 in 2016</a:t>
            </a:r>
            <a:endParaRPr lang="en-US" sz="1400" dirty="0"/>
          </a:p>
        </p:txBody>
      </p:sp>
    </p:spTree>
    <p:extLst>
      <p:ext uri="{BB962C8B-B14F-4D97-AF65-F5344CB8AC3E}">
        <p14:creationId xmlns:p14="http://schemas.microsoft.com/office/powerpoint/2010/main" val="764162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achievements</a:t>
            </a:r>
            <a:endParaRPr lang="en-US" dirty="0"/>
          </a:p>
        </p:txBody>
      </p:sp>
      <p:sp>
        <p:nvSpPr>
          <p:cNvPr id="3" name="Text Placeholder 2"/>
          <p:cNvSpPr>
            <a:spLocks noGrp="1"/>
          </p:cNvSpPr>
          <p:nvPr>
            <p:ph type="body" sz="quarter" idx="10"/>
          </p:nvPr>
        </p:nvSpPr>
        <p:spPr>
          <a:xfrm>
            <a:off x="623533" y="1958471"/>
            <a:ext cx="8101013" cy="3291840"/>
          </a:xfrm>
        </p:spPr>
        <p:txBody>
          <a:bodyPr/>
          <a:lstStyle/>
          <a:p>
            <a:pPr marL="342900" lvl="0" indent="-342900">
              <a:buFont typeface="Arial" panose="020B0604020202020204" pitchFamily="34" charset="0"/>
              <a:buChar char="•"/>
            </a:pPr>
            <a:r>
              <a:rPr lang="en-US" sz="2400" dirty="0" smtClean="0"/>
              <a:t>Renovated </a:t>
            </a:r>
            <a:r>
              <a:rPr lang="en-US" sz="2400" dirty="0"/>
              <a:t>Village Financial </a:t>
            </a:r>
            <a:r>
              <a:rPr lang="en-US" sz="2400" dirty="0" smtClean="0"/>
              <a:t>Platforms</a:t>
            </a:r>
          </a:p>
          <a:p>
            <a:pPr marL="800100" lvl="1" indent="-342900">
              <a:buFont typeface="Arial" panose="020B0604020202020204" pitchFamily="34" charset="0"/>
              <a:buChar char="•"/>
            </a:pPr>
            <a:r>
              <a:rPr lang="en-US" sz="2400" dirty="0"/>
              <a:t>	</a:t>
            </a:r>
            <a:r>
              <a:rPr lang="en-US" sz="2400" dirty="0" smtClean="0"/>
              <a:t>44 </a:t>
            </a:r>
            <a:r>
              <a:rPr lang="en-US" sz="2400" dirty="0"/>
              <a:t>million </a:t>
            </a:r>
            <a:r>
              <a:rPr lang="en-US" sz="2400" dirty="0" smtClean="0"/>
              <a:t>kwacha (USD 62,000) </a:t>
            </a:r>
            <a:r>
              <a:rPr lang="en-US" sz="2400" dirty="0"/>
              <a:t>in 6 months</a:t>
            </a:r>
          </a:p>
          <a:p>
            <a:pPr marL="800100" lvl="1" indent="-342900">
              <a:buFont typeface="Arial" panose="020B0604020202020204" pitchFamily="34" charset="0"/>
              <a:buChar char="•"/>
            </a:pPr>
            <a:r>
              <a:rPr lang="en-US" sz="2400" dirty="0" smtClean="0"/>
              <a:t>	Loans invested </a:t>
            </a:r>
            <a:r>
              <a:rPr lang="en-US" sz="2400" dirty="0"/>
              <a:t>in income </a:t>
            </a:r>
            <a:r>
              <a:rPr lang="en-US" sz="2400" dirty="0" smtClean="0"/>
              <a:t>generating</a:t>
            </a:r>
          </a:p>
          <a:p>
            <a:pPr marL="342900" indent="-342900">
              <a:buFont typeface="Arial" panose="020B0604020202020204" pitchFamily="34" charset="0"/>
              <a:buChar char="•"/>
            </a:pPr>
            <a:r>
              <a:rPr lang="en-US" sz="2400" dirty="0" smtClean="0"/>
              <a:t>Focus </a:t>
            </a:r>
            <a:r>
              <a:rPr lang="en-US" sz="2400" dirty="0"/>
              <a:t>on women’s </a:t>
            </a:r>
            <a:r>
              <a:rPr lang="en-US" sz="2400" dirty="0" smtClean="0"/>
              <a:t>empowerment</a:t>
            </a:r>
          </a:p>
          <a:p>
            <a:pPr marL="800100" lvl="1" indent="-342900">
              <a:buFont typeface="Arial" panose="020B0604020202020204" pitchFamily="34" charset="0"/>
              <a:buChar char="•"/>
            </a:pPr>
            <a:r>
              <a:rPr lang="en-US" sz="2400" dirty="0" smtClean="0"/>
              <a:t>2,293 </a:t>
            </a:r>
            <a:r>
              <a:rPr lang="en-US" sz="2400" dirty="0"/>
              <a:t>participants in women’s empowerment through GALS </a:t>
            </a:r>
            <a:endParaRPr lang="en-US" sz="2400" dirty="0" smtClean="0"/>
          </a:p>
          <a:p>
            <a:pPr marL="800100" lvl="1" indent="-342900">
              <a:buFont typeface="Arial" panose="020B0604020202020204" pitchFamily="34" charset="0"/>
              <a:buChar char="•"/>
            </a:pPr>
            <a:r>
              <a:rPr lang="en-US" sz="2400" dirty="0" smtClean="0"/>
              <a:t>675 adult learners (80% female)</a:t>
            </a:r>
          </a:p>
          <a:p>
            <a:pPr marL="342900" indent="-342900">
              <a:buFont typeface="Arial" panose="020B0604020202020204" pitchFamily="34" charset="0"/>
              <a:buChar char="•"/>
            </a:pPr>
            <a:r>
              <a:rPr lang="en-US" sz="2400" dirty="0" smtClean="0"/>
              <a:t>Leading 3-C integration</a:t>
            </a:r>
            <a:endParaRPr lang="en-US" sz="3400" dirty="0" smtClean="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2169007129"/>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s">
  <a:themeElements>
    <a:clrScheme name="FTF_Color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799B5"/>
      </a:accent5>
      <a:accent6>
        <a:srgbClr val="D37D28"/>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eed the Future-only branded blank">
  <a:themeElements>
    <a:clrScheme name="FTF_Color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799B5"/>
      </a:accent5>
      <a:accent6>
        <a:srgbClr val="D37D28"/>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losing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8445</TotalTime>
  <Words>1188</Words>
  <Application>Microsoft Office PowerPoint</Application>
  <PresentationFormat>On-screen Show (4:3)</PresentationFormat>
  <Paragraphs>244</Paragraphs>
  <Slides>32</Slides>
  <Notes>14</Notes>
  <HiddenSlides>0</HiddenSlides>
  <MMClips>0</MMClips>
  <ScaleCrop>false</ScaleCrop>
  <HeadingPairs>
    <vt:vector size="4" baseType="variant">
      <vt:variant>
        <vt:lpstr>Theme</vt:lpstr>
      </vt:variant>
      <vt:variant>
        <vt:i4>4</vt:i4>
      </vt:variant>
      <vt:variant>
        <vt:lpstr>Slide Titles</vt:lpstr>
      </vt:variant>
      <vt:variant>
        <vt:i4>32</vt:i4>
      </vt:variant>
    </vt:vector>
  </HeadingPairs>
  <TitlesOfParts>
    <vt:vector size="36" baseType="lpstr">
      <vt:lpstr>Title Slide</vt:lpstr>
      <vt:lpstr>Content Slides</vt:lpstr>
      <vt:lpstr>Feed the Future-only branded blank</vt:lpstr>
      <vt:lpstr>Closing Slides</vt:lpstr>
      <vt:lpstr>PowerPoint Presentation</vt:lpstr>
      <vt:lpstr>Outline  </vt:lpstr>
      <vt:lpstr>The project</vt:lpstr>
      <vt:lpstr>The Project </vt:lpstr>
      <vt:lpstr>PowerPoint Presentation</vt:lpstr>
      <vt:lpstr>Structure </vt:lpstr>
      <vt:lpstr>Key achievements</vt:lpstr>
      <vt:lpstr>Key achievements</vt:lpstr>
      <vt:lpstr>Key achievements</vt:lpstr>
      <vt:lpstr>Value Chain and Nutrition</vt:lpstr>
      <vt:lpstr>Seed distribution</vt:lpstr>
      <vt:lpstr>Results</vt:lpstr>
      <vt:lpstr>Ag and Nutrition field days</vt:lpstr>
      <vt:lpstr>PowerPoint Presentation</vt:lpstr>
      <vt:lpstr>Bringing Farmers closer to markets</vt:lpstr>
      <vt:lpstr>Bringing farmers closer to farmers</vt:lpstr>
      <vt:lpstr>Bringing farmers closer to farmers</vt:lpstr>
      <vt:lpstr>Bringing farmers closer to farmers</vt:lpstr>
      <vt:lpstr>Results</vt:lpstr>
      <vt:lpstr>results</vt:lpstr>
      <vt:lpstr>Challenges</vt:lpstr>
      <vt:lpstr>Agriculture</vt:lpstr>
      <vt:lpstr>Climate Change</vt:lpstr>
      <vt:lpstr>INVC Zone of influence</vt:lpstr>
      <vt:lpstr>Prices</vt:lpstr>
      <vt:lpstr>Other challenges</vt:lpstr>
      <vt:lpstr>Lessons learnt</vt:lpstr>
      <vt:lpstr>Lessons learnt</vt:lpstr>
      <vt:lpstr>Lessons learnt</vt:lpstr>
      <vt:lpstr>Lessons learnt</vt:lpstr>
      <vt:lpstr>Lessons learnt</vt:lpstr>
      <vt:lpstr>PowerPoint Presentation</vt:lpstr>
    </vt:vector>
  </TitlesOfParts>
  <Company>Rowe Design House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Miya Rowe</dc:creator>
  <cp:lastModifiedBy>Lourdes Martinez</cp:lastModifiedBy>
  <cp:revision>664</cp:revision>
  <cp:lastPrinted>2015-01-30T22:32:16Z</cp:lastPrinted>
  <dcterms:created xsi:type="dcterms:W3CDTF">2015-01-15T01:04:45Z</dcterms:created>
  <dcterms:modified xsi:type="dcterms:W3CDTF">2016-06-12T16:18:06Z</dcterms:modified>
</cp:coreProperties>
</file>